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handoutMasterIdLst>
    <p:handoutMasterId r:id="rId24"/>
  </p:handoutMasterIdLst>
  <p:sldIdLst>
    <p:sldId id="265" r:id="rId5"/>
    <p:sldId id="277" r:id="rId6"/>
    <p:sldId id="276" r:id="rId7"/>
    <p:sldId id="299" r:id="rId8"/>
    <p:sldId id="297" r:id="rId9"/>
    <p:sldId id="287" r:id="rId10"/>
    <p:sldId id="301" r:id="rId11"/>
    <p:sldId id="281" r:id="rId12"/>
    <p:sldId id="302" r:id="rId13"/>
    <p:sldId id="303" r:id="rId14"/>
    <p:sldId id="304" r:id="rId15"/>
    <p:sldId id="305" r:id="rId16"/>
    <p:sldId id="309" r:id="rId17"/>
    <p:sldId id="308" r:id="rId18"/>
    <p:sldId id="307" r:id="rId19"/>
    <p:sldId id="300" r:id="rId20"/>
    <p:sldId id="285" r:id="rId21"/>
    <p:sldId id="296" r:id="rId2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rtney Nelson" initials="CN" lastIdx="2" clrIdx="0">
    <p:extLst>
      <p:ext uri="{19B8F6BF-5375-455C-9EA6-DF929625EA0E}">
        <p15:presenceInfo xmlns:p15="http://schemas.microsoft.com/office/powerpoint/2012/main" userId="S::cnelson10@northeast.edu::0f64e50d-6487-4157-bafb-1f33ee7d17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1E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83401" autoAdjust="0"/>
  </p:normalViewPr>
  <p:slideViewPr>
    <p:cSldViewPr snapToGrid="0" snapToObjects="1">
      <p:cViewPr varScale="1">
        <p:scale>
          <a:sx n="95" d="100"/>
          <a:sy n="95" d="100"/>
        </p:scale>
        <p:origin x="912" y="10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9" d="100"/>
          <a:sy n="49" d="100"/>
        </p:scale>
        <p:origin x="2700"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B7A7CF-308D-4B47-850B-9519A7BB21BD}" type="doc">
      <dgm:prSet loTypeId="urn:microsoft.com/office/officeart/2005/8/layout/cycle7" loCatId="cycle" qsTypeId="urn:microsoft.com/office/officeart/2005/8/quickstyle/simple3" qsCatId="simple" csTypeId="urn:microsoft.com/office/officeart/2005/8/colors/colorful4" csCatId="colorful" phldr="1"/>
      <dgm:spPr/>
    </dgm:pt>
    <dgm:pt modelId="{B78CD319-C71D-4DC1-811A-A7E72BCCEC70}">
      <dgm:prSet phldrT="[Text]"/>
      <dgm:spPr/>
      <dgm:t>
        <a:bodyPr/>
        <a:lstStyle/>
        <a:p>
          <a:r>
            <a:rPr lang="en-US"/>
            <a:t>Technology</a:t>
          </a:r>
          <a:endParaRPr lang="en-US" dirty="0"/>
        </a:p>
      </dgm:t>
    </dgm:pt>
    <dgm:pt modelId="{F0F02664-920C-4524-81B6-D88D9C1A9949}" type="parTrans" cxnId="{86566554-8CD5-437E-A804-B5A89BA7E63A}">
      <dgm:prSet/>
      <dgm:spPr/>
      <dgm:t>
        <a:bodyPr/>
        <a:lstStyle/>
        <a:p>
          <a:endParaRPr lang="en-US"/>
        </a:p>
      </dgm:t>
    </dgm:pt>
    <dgm:pt modelId="{F8152A81-30C7-435B-B8C3-BC8D1216ADFE}" type="sibTrans" cxnId="{86566554-8CD5-437E-A804-B5A89BA7E63A}">
      <dgm:prSet/>
      <dgm:spPr/>
      <dgm:t>
        <a:bodyPr/>
        <a:lstStyle/>
        <a:p>
          <a:endParaRPr lang="en-US"/>
        </a:p>
      </dgm:t>
    </dgm:pt>
    <dgm:pt modelId="{3A3C19E2-D977-49A5-9624-2BD3A9D472FA}">
      <dgm:prSet phldrT="[Text]"/>
      <dgm:spPr/>
      <dgm:t>
        <a:bodyPr/>
        <a:lstStyle/>
        <a:p>
          <a:r>
            <a:rPr lang="en-US"/>
            <a:t>Data/Information</a:t>
          </a:r>
          <a:endParaRPr lang="en-US" dirty="0"/>
        </a:p>
      </dgm:t>
    </dgm:pt>
    <dgm:pt modelId="{672C8C71-04BD-4D62-AC22-E03A8698821A}" type="parTrans" cxnId="{6527F52E-37ED-4F92-A2D3-188C50F8B301}">
      <dgm:prSet/>
      <dgm:spPr/>
      <dgm:t>
        <a:bodyPr/>
        <a:lstStyle/>
        <a:p>
          <a:endParaRPr lang="en-US"/>
        </a:p>
      </dgm:t>
    </dgm:pt>
    <dgm:pt modelId="{1587A09B-2FF3-4FAB-85CD-35FAEF72DD0E}" type="sibTrans" cxnId="{6527F52E-37ED-4F92-A2D3-188C50F8B301}">
      <dgm:prSet/>
      <dgm:spPr/>
      <dgm:t>
        <a:bodyPr/>
        <a:lstStyle/>
        <a:p>
          <a:endParaRPr lang="en-US"/>
        </a:p>
      </dgm:t>
    </dgm:pt>
    <dgm:pt modelId="{C6474E8E-19C1-47E9-8C1C-FAE7E21183CA}">
      <dgm:prSet phldrT="[Text]"/>
      <dgm:spPr/>
      <dgm:t>
        <a:bodyPr/>
        <a:lstStyle/>
        <a:p>
          <a:r>
            <a:rPr lang="en-US"/>
            <a:t>Interpretation/Decision-making</a:t>
          </a:r>
          <a:endParaRPr lang="en-US" dirty="0"/>
        </a:p>
      </dgm:t>
    </dgm:pt>
    <dgm:pt modelId="{7C65B24B-094D-4B51-AAC4-34026989481E}" type="parTrans" cxnId="{623BEADA-1E4A-48E5-89DD-6BEEF9F0022C}">
      <dgm:prSet/>
      <dgm:spPr/>
      <dgm:t>
        <a:bodyPr/>
        <a:lstStyle/>
        <a:p>
          <a:endParaRPr lang="en-US"/>
        </a:p>
      </dgm:t>
    </dgm:pt>
    <dgm:pt modelId="{AFA41271-B940-445A-9751-B64FA58F1E19}" type="sibTrans" cxnId="{623BEADA-1E4A-48E5-89DD-6BEEF9F0022C}">
      <dgm:prSet/>
      <dgm:spPr/>
      <dgm:t>
        <a:bodyPr/>
        <a:lstStyle/>
        <a:p>
          <a:endParaRPr lang="en-US"/>
        </a:p>
      </dgm:t>
    </dgm:pt>
    <dgm:pt modelId="{86BB9352-DB65-4FE4-940C-6BCCF3A2C9F8}" type="pres">
      <dgm:prSet presAssocID="{C6B7A7CF-308D-4B47-850B-9519A7BB21BD}" presName="Name0" presStyleCnt="0">
        <dgm:presLayoutVars>
          <dgm:dir/>
          <dgm:resizeHandles val="exact"/>
        </dgm:presLayoutVars>
      </dgm:prSet>
      <dgm:spPr/>
    </dgm:pt>
    <dgm:pt modelId="{2504573B-AF9C-43A1-83F4-9F1D07B55ACF}" type="pres">
      <dgm:prSet presAssocID="{B78CD319-C71D-4DC1-811A-A7E72BCCEC70}" presName="node" presStyleLbl="node1" presStyleIdx="0" presStyleCnt="3">
        <dgm:presLayoutVars>
          <dgm:bulletEnabled val="1"/>
        </dgm:presLayoutVars>
      </dgm:prSet>
      <dgm:spPr/>
    </dgm:pt>
    <dgm:pt modelId="{46A4B18A-62D0-48D2-84BD-F8EA22B29FCB}" type="pres">
      <dgm:prSet presAssocID="{F8152A81-30C7-435B-B8C3-BC8D1216ADFE}" presName="sibTrans" presStyleLbl="sibTrans2D1" presStyleIdx="0" presStyleCnt="3"/>
      <dgm:spPr/>
    </dgm:pt>
    <dgm:pt modelId="{2E06DD00-FF7C-44AD-B046-DA4AE0B360FE}" type="pres">
      <dgm:prSet presAssocID="{F8152A81-30C7-435B-B8C3-BC8D1216ADFE}" presName="connectorText" presStyleLbl="sibTrans2D1" presStyleIdx="0" presStyleCnt="3"/>
      <dgm:spPr/>
    </dgm:pt>
    <dgm:pt modelId="{3B85571A-6C54-405F-9847-C93A8CE86340}" type="pres">
      <dgm:prSet presAssocID="{3A3C19E2-D977-49A5-9624-2BD3A9D472FA}" presName="node" presStyleLbl="node1" presStyleIdx="1" presStyleCnt="3">
        <dgm:presLayoutVars>
          <dgm:bulletEnabled val="1"/>
        </dgm:presLayoutVars>
      </dgm:prSet>
      <dgm:spPr/>
    </dgm:pt>
    <dgm:pt modelId="{D17D091D-A457-4F80-AFEA-E52601945096}" type="pres">
      <dgm:prSet presAssocID="{1587A09B-2FF3-4FAB-85CD-35FAEF72DD0E}" presName="sibTrans" presStyleLbl="sibTrans2D1" presStyleIdx="1" presStyleCnt="3"/>
      <dgm:spPr/>
    </dgm:pt>
    <dgm:pt modelId="{C584A4D5-5137-4CC7-BD04-EDBE782206D8}" type="pres">
      <dgm:prSet presAssocID="{1587A09B-2FF3-4FAB-85CD-35FAEF72DD0E}" presName="connectorText" presStyleLbl="sibTrans2D1" presStyleIdx="1" presStyleCnt="3"/>
      <dgm:spPr/>
    </dgm:pt>
    <dgm:pt modelId="{2DD22E38-8F63-416D-A4E7-1C3AE311E9F8}" type="pres">
      <dgm:prSet presAssocID="{C6474E8E-19C1-47E9-8C1C-FAE7E21183CA}" presName="node" presStyleLbl="node1" presStyleIdx="2" presStyleCnt="3">
        <dgm:presLayoutVars>
          <dgm:bulletEnabled val="1"/>
        </dgm:presLayoutVars>
      </dgm:prSet>
      <dgm:spPr/>
    </dgm:pt>
    <dgm:pt modelId="{DD27B80D-22A1-4A98-8AEF-759C7DD000C7}" type="pres">
      <dgm:prSet presAssocID="{AFA41271-B940-445A-9751-B64FA58F1E19}" presName="sibTrans" presStyleLbl="sibTrans2D1" presStyleIdx="2" presStyleCnt="3"/>
      <dgm:spPr/>
    </dgm:pt>
    <dgm:pt modelId="{60B1E977-67DB-421C-8A9D-FF860DE7BA01}" type="pres">
      <dgm:prSet presAssocID="{AFA41271-B940-445A-9751-B64FA58F1E19}" presName="connectorText" presStyleLbl="sibTrans2D1" presStyleIdx="2" presStyleCnt="3"/>
      <dgm:spPr/>
    </dgm:pt>
  </dgm:ptLst>
  <dgm:cxnLst>
    <dgm:cxn modelId="{C40E4109-D14F-4105-9C82-3119E29AEFE3}" type="presOf" srcId="{F8152A81-30C7-435B-B8C3-BC8D1216ADFE}" destId="{46A4B18A-62D0-48D2-84BD-F8EA22B29FCB}" srcOrd="0" destOrd="0" presId="urn:microsoft.com/office/officeart/2005/8/layout/cycle7"/>
    <dgm:cxn modelId="{EEC27216-AFE2-460A-AB1A-A9394D815E62}" type="presOf" srcId="{B78CD319-C71D-4DC1-811A-A7E72BCCEC70}" destId="{2504573B-AF9C-43A1-83F4-9F1D07B55ACF}" srcOrd="0" destOrd="0" presId="urn:microsoft.com/office/officeart/2005/8/layout/cycle7"/>
    <dgm:cxn modelId="{8E4B142B-E34F-4208-A9FB-AE8749EDDEF2}" type="presOf" srcId="{3A3C19E2-D977-49A5-9624-2BD3A9D472FA}" destId="{3B85571A-6C54-405F-9847-C93A8CE86340}" srcOrd="0" destOrd="0" presId="urn:microsoft.com/office/officeart/2005/8/layout/cycle7"/>
    <dgm:cxn modelId="{6527F52E-37ED-4F92-A2D3-188C50F8B301}" srcId="{C6B7A7CF-308D-4B47-850B-9519A7BB21BD}" destId="{3A3C19E2-D977-49A5-9624-2BD3A9D472FA}" srcOrd="1" destOrd="0" parTransId="{672C8C71-04BD-4D62-AC22-E03A8698821A}" sibTransId="{1587A09B-2FF3-4FAB-85CD-35FAEF72DD0E}"/>
    <dgm:cxn modelId="{041F8F71-F787-44F2-AA6C-CB92B44C23ED}" type="presOf" srcId="{C6474E8E-19C1-47E9-8C1C-FAE7E21183CA}" destId="{2DD22E38-8F63-416D-A4E7-1C3AE311E9F8}" srcOrd="0" destOrd="0" presId="urn:microsoft.com/office/officeart/2005/8/layout/cycle7"/>
    <dgm:cxn modelId="{591FCB52-B957-4EA7-ABD6-79875610E723}" type="presOf" srcId="{AFA41271-B940-445A-9751-B64FA58F1E19}" destId="{60B1E977-67DB-421C-8A9D-FF860DE7BA01}" srcOrd="1" destOrd="0" presId="urn:microsoft.com/office/officeart/2005/8/layout/cycle7"/>
    <dgm:cxn modelId="{86566554-8CD5-437E-A804-B5A89BA7E63A}" srcId="{C6B7A7CF-308D-4B47-850B-9519A7BB21BD}" destId="{B78CD319-C71D-4DC1-811A-A7E72BCCEC70}" srcOrd="0" destOrd="0" parTransId="{F0F02664-920C-4524-81B6-D88D9C1A9949}" sibTransId="{F8152A81-30C7-435B-B8C3-BC8D1216ADFE}"/>
    <dgm:cxn modelId="{E42E6578-0D54-4D7E-B8CA-DCA907F18D4B}" type="presOf" srcId="{C6B7A7CF-308D-4B47-850B-9519A7BB21BD}" destId="{86BB9352-DB65-4FE4-940C-6BCCF3A2C9F8}" srcOrd="0" destOrd="0" presId="urn:microsoft.com/office/officeart/2005/8/layout/cycle7"/>
    <dgm:cxn modelId="{C71DC2A4-E134-43FA-94A6-96061931379D}" type="presOf" srcId="{F8152A81-30C7-435B-B8C3-BC8D1216ADFE}" destId="{2E06DD00-FF7C-44AD-B046-DA4AE0B360FE}" srcOrd="1" destOrd="0" presId="urn:microsoft.com/office/officeart/2005/8/layout/cycle7"/>
    <dgm:cxn modelId="{8EDFB3C3-B320-49F1-B693-48899A303B87}" type="presOf" srcId="{AFA41271-B940-445A-9751-B64FA58F1E19}" destId="{DD27B80D-22A1-4A98-8AEF-759C7DD000C7}" srcOrd="0" destOrd="0" presId="urn:microsoft.com/office/officeart/2005/8/layout/cycle7"/>
    <dgm:cxn modelId="{AEF2A1D6-DFFA-4BE6-BADE-8393B39EA51E}" type="presOf" srcId="{1587A09B-2FF3-4FAB-85CD-35FAEF72DD0E}" destId="{D17D091D-A457-4F80-AFEA-E52601945096}" srcOrd="0" destOrd="0" presId="urn:microsoft.com/office/officeart/2005/8/layout/cycle7"/>
    <dgm:cxn modelId="{1BCDF9D6-AE8B-4267-9DF5-33046E3D54D1}" type="presOf" srcId="{1587A09B-2FF3-4FAB-85CD-35FAEF72DD0E}" destId="{C584A4D5-5137-4CC7-BD04-EDBE782206D8}" srcOrd="1" destOrd="0" presId="urn:microsoft.com/office/officeart/2005/8/layout/cycle7"/>
    <dgm:cxn modelId="{623BEADA-1E4A-48E5-89DD-6BEEF9F0022C}" srcId="{C6B7A7CF-308D-4B47-850B-9519A7BB21BD}" destId="{C6474E8E-19C1-47E9-8C1C-FAE7E21183CA}" srcOrd="2" destOrd="0" parTransId="{7C65B24B-094D-4B51-AAC4-34026989481E}" sibTransId="{AFA41271-B940-445A-9751-B64FA58F1E19}"/>
    <dgm:cxn modelId="{576107BC-6A9D-4B05-B51F-F04224B24244}" type="presParOf" srcId="{86BB9352-DB65-4FE4-940C-6BCCF3A2C9F8}" destId="{2504573B-AF9C-43A1-83F4-9F1D07B55ACF}" srcOrd="0" destOrd="0" presId="urn:microsoft.com/office/officeart/2005/8/layout/cycle7"/>
    <dgm:cxn modelId="{A054C875-87D4-4419-961D-580F8E234669}" type="presParOf" srcId="{86BB9352-DB65-4FE4-940C-6BCCF3A2C9F8}" destId="{46A4B18A-62D0-48D2-84BD-F8EA22B29FCB}" srcOrd="1" destOrd="0" presId="urn:microsoft.com/office/officeart/2005/8/layout/cycle7"/>
    <dgm:cxn modelId="{A7C313B9-5DB5-4B62-99CA-D2F2DA8A75C0}" type="presParOf" srcId="{46A4B18A-62D0-48D2-84BD-F8EA22B29FCB}" destId="{2E06DD00-FF7C-44AD-B046-DA4AE0B360FE}" srcOrd="0" destOrd="0" presId="urn:microsoft.com/office/officeart/2005/8/layout/cycle7"/>
    <dgm:cxn modelId="{28F3E5EA-5A02-4A41-AF71-52C8E16A53E7}" type="presParOf" srcId="{86BB9352-DB65-4FE4-940C-6BCCF3A2C9F8}" destId="{3B85571A-6C54-405F-9847-C93A8CE86340}" srcOrd="2" destOrd="0" presId="urn:microsoft.com/office/officeart/2005/8/layout/cycle7"/>
    <dgm:cxn modelId="{C6CAAE9F-5591-4719-963D-2F48B4F17565}" type="presParOf" srcId="{86BB9352-DB65-4FE4-940C-6BCCF3A2C9F8}" destId="{D17D091D-A457-4F80-AFEA-E52601945096}" srcOrd="3" destOrd="0" presId="urn:microsoft.com/office/officeart/2005/8/layout/cycle7"/>
    <dgm:cxn modelId="{62A1726A-1564-4166-A716-D2E86B98B992}" type="presParOf" srcId="{D17D091D-A457-4F80-AFEA-E52601945096}" destId="{C584A4D5-5137-4CC7-BD04-EDBE782206D8}" srcOrd="0" destOrd="0" presId="urn:microsoft.com/office/officeart/2005/8/layout/cycle7"/>
    <dgm:cxn modelId="{71993E34-FE40-4EB0-9379-7DF45E4A8B44}" type="presParOf" srcId="{86BB9352-DB65-4FE4-940C-6BCCF3A2C9F8}" destId="{2DD22E38-8F63-416D-A4E7-1C3AE311E9F8}" srcOrd="4" destOrd="0" presId="urn:microsoft.com/office/officeart/2005/8/layout/cycle7"/>
    <dgm:cxn modelId="{4DD256A5-AAAE-4623-AB1F-28CA196A2FAE}" type="presParOf" srcId="{86BB9352-DB65-4FE4-940C-6BCCF3A2C9F8}" destId="{DD27B80D-22A1-4A98-8AEF-759C7DD000C7}" srcOrd="5" destOrd="0" presId="urn:microsoft.com/office/officeart/2005/8/layout/cycle7"/>
    <dgm:cxn modelId="{7F407941-BEE4-41A1-AC08-A129BE50B8CC}" type="presParOf" srcId="{DD27B80D-22A1-4A98-8AEF-759C7DD000C7}" destId="{60B1E977-67DB-421C-8A9D-FF860DE7BA01}"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4573B-AF9C-43A1-83F4-9F1D07B55ACF}">
      <dsp:nvSpPr>
        <dsp:cNvPr id="0" name=""/>
        <dsp:cNvSpPr/>
      </dsp:nvSpPr>
      <dsp:spPr>
        <a:xfrm>
          <a:off x="1699860" y="760"/>
          <a:ext cx="1895053" cy="94752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Technology</a:t>
          </a:r>
          <a:endParaRPr lang="en-US" sz="1200" kern="1200" dirty="0"/>
        </a:p>
      </dsp:txBody>
      <dsp:txXfrm>
        <a:off x="1727612" y="28512"/>
        <a:ext cx="1839549" cy="892022"/>
      </dsp:txXfrm>
    </dsp:sp>
    <dsp:sp modelId="{46A4B18A-62D0-48D2-84BD-F8EA22B29FCB}">
      <dsp:nvSpPr>
        <dsp:cNvPr id="0" name=""/>
        <dsp:cNvSpPr/>
      </dsp:nvSpPr>
      <dsp:spPr>
        <a:xfrm rot="3600000">
          <a:off x="2936274" y="1662982"/>
          <a:ext cx="986009" cy="331634"/>
        </a:xfrm>
        <a:prstGeom prst="lef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035764" y="1729309"/>
        <a:ext cx="787029" cy="198980"/>
      </dsp:txXfrm>
    </dsp:sp>
    <dsp:sp modelId="{3B85571A-6C54-405F-9847-C93A8CE86340}">
      <dsp:nvSpPr>
        <dsp:cNvPr id="0" name=""/>
        <dsp:cNvSpPr/>
      </dsp:nvSpPr>
      <dsp:spPr>
        <a:xfrm>
          <a:off x="3263643" y="2709312"/>
          <a:ext cx="1895053" cy="947526"/>
        </a:xfrm>
        <a:prstGeom prst="roundRect">
          <a:avLst>
            <a:gd name="adj" fmla="val 1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Data/Information</a:t>
          </a:r>
          <a:endParaRPr lang="en-US" sz="1200" kern="1200" dirty="0"/>
        </a:p>
      </dsp:txBody>
      <dsp:txXfrm>
        <a:off x="3291395" y="2737064"/>
        <a:ext cx="1839549" cy="892022"/>
      </dsp:txXfrm>
    </dsp:sp>
    <dsp:sp modelId="{D17D091D-A457-4F80-AFEA-E52601945096}">
      <dsp:nvSpPr>
        <dsp:cNvPr id="0" name=""/>
        <dsp:cNvSpPr/>
      </dsp:nvSpPr>
      <dsp:spPr>
        <a:xfrm rot="10800000">
          <a:off x="2154382" y="3017258"/>
          <a:ext cx="986009" cy="331634"/>
        </a:xfrm>
        <a:prstGeom prst="leftRightArrow">
          <a:avLst>
            <a:gd name="adj1" fmla="val 60000"/>
            <a:gd name="adj2" fmla="val 5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2253872" y="3083585"/>
        <a:ext cx="787029" cy="198980"/>
      </dsp:txXfrm>
    </dsp:sp>
    <dsp:sp modelId="{2DD22E38-8F63-416D-A4E7-1C3AE311E9F8}">
      <dsp:nvSpPr>
        <dsp:cNvPr id="0" name=""/>
        <dsp:cNvSpPr/>
      </dsp:nvSpPr>
      <dsp:spPr>
        <a:xfrm>
          <a:off x="136077" y="2709312"/>
          <a:ext cx="1895053" cy="947526"/>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Interpretation/Decision-making</a:t>
          </a:r>
          <a:endParaRPr lang="en-US" sz="1200" kern="1200" dirty="0"/>
        </a:p>
      </dsp:txBody>
      <dsp:txXfrm>
        <a:off x="163829" y="2737064"/>
        <a:ext cx="1839549" cy="892022"/>
      </dsp:txXfrm>
    </dsp:sp>
    <dsp:sp modelId="{DD27B80D-22A1-4A98-8AEF-759C7DD000C7}">
      <dsp:nvSpPr>
        <dsp:cNvPr id="0" name=""/>
        <dsp:cNvSpPr/>
      </dsp:nvSpPr>
      <dsp:spPr>
        <a:xfrm rot="18000000">
          <a:off x="1372491" y="1662982"/>
          <a:ext cx="986009" cy="331634"/>
        </a:xfrm>
        <a:prstGeom prst="leftRightArrow">
          <a:avLst>
            <a:gd name="adj1" fmla="val 60000"/>
            <a:gd name="adj2" fmla="val 5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471981" y="1729309"/>
        <a:ext cx="787029" cy="198980"/>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7967C7-0911-4BA4-9946-BBCDE030A586}"/>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AE2E38-83D9-415B-90F0-45D4D5586619}"/>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E353AB57-7643-43E6-B432-FE83D04D4D00}" type="datetimeFigureOut">
              <a:rPr lang="en-US" smtClean="0"/>
              <a:t>5/26/2023</a:t>
            </a:fld>
            <a:endParaRPr lang="en-US"/>
          </a:p>
        </p:txBody>
      </p:sp>
      <p:sp>
        <p:nvSpPr>
          <p:cNvPr id="4" name="Footer Placeholder 3">
            <a:extLst>
              <a:ext uri="{FF2B5EF4-FFF2-40B4-BE49-F238E27FC236}">
                <a16:creationId xmlns:a16="http://schemas.microsoft.com/office/drawing/2014/main" id="{F7722147-3005-4985-8562-2D4BF22765DD}"/>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AA385B-5DEC-4084-BD5A-EA7DDE8BE4D1}"/>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7B8D560B-4389-422C-AA0C-79314DBB622B}" type="slidenum">
              <a:rPr lang="en-US" smtClean="0"/>
              <a:t>‹#›</a:t>
            </a:fld>
            <a:endParaRPr lang="en-US"/>
          </a:p>
        </p:txBody>
      </p:sp>
    </p:spTree>
    <p:extLst>
      <p:ext uri="{BB962C8B-B14F-4D97-AF65-F5344CB8AC3E}">
        <p14:creationId xmlns:p14="http://schemas.microsoft.com/office/powerpoint/2010/main" val="134784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D2EBBB0D-75A0-B040-8740-02AA234A87AC}" type="datetimeFigureOut">
              <a:rPr lang="en-US" smtClean="0"/>
              <a:t>5/26/2023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B5450AC-9EC7-CA4F-8EC5-D1B5ACE0BF2A}" type="slidenum">
              <a:rPr lang="en-US" smtClean="0"/>
              <a:t>‹#›</a:t>
            </a:fld>
            <a:endParaRPr lang="en-US"/>
          </a:p>
        </p:txBody>
      </p:sp>
    </p:spTree>
    <p:extLst>
      <p:ext uri="{BB962C8B-B14F-4D97-AF65-F5344CB8AC3E}">
        <p14:creationId xmlns:p14="http://schemas.microsoft.com/office/powerpoint/2010/main" val="3481224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anolaeatwell.com/earth-as-an-apple/#:~:text=Earth%20as%20an%20Apple%20Activity%3A%201%20Get%20an,with%20a%201%2F32nd%20slice%20of%20the%20earth.%2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Pose this question to your students and see what sort of responses you get. You can use this question for their journal question/question of the day/etc. I have these pictures all staggered on transitions, so the drone photo comes first, then the soil moisture probe, then the “pretty map”. Those are some of the first things that my mind wanders to. You can share your own thoughts with the class. This rolls into the next slide sharing what precision ag really is.</a:t>
            </a:r>
          </a:p>
        </p:txBody>
      </p:sp>
      <p:sp>
        <p:nvSpPr>
          <p:cNvPr id="4" name="Slide Number Placeholder 3"/>
          <p:cNvSpPr>
            <a:spLocks noGrp="1"/>
          </p:cNvSpPr>
          <p:nvPr>
            <p:ph type="sldNum" sz="quarter" idx="5"/>
          </p:nvPr>
        </p:nvSpPr>
        <p:spPr/>
        <p:txBody>
          <a:bodyPr/>
          <a:lstStyle/>
          <a:p>
            <a:fld id="{2B5450AC-9EC7-CA4F-8EC5-D1B5ACE0BF2A}" type="slidenum">
              <a:rPr lang="en-US" smtClean="0"/>
              <a:t>2</a:t>
            </a:fld>
            <a:endParaRPr lang="en-US"/>
          </a:p>
        </p:txBody>
      </p:sp>
    </p:spTree>
    <p:extLst>
      <p:ext uri="{BB962C8B-B14F-4D97-AF65-F5344CB8AC3E}">
        <p14:creationId xmlns:p14="http://schemas.microsoft.com/office/powerpoint/2010/main" val="4169789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notice in this simple example that the trend appears to be that the yields are better in the areas where there is more amounts of subsoil moisture. This makes sense. Also, there is a slight slope to this field and the east end of the field is the slope of the hill. That area is also sandier, so it won’t hold as much water. Of course, these are details that you can’t see in these maps, but these are the kind of things you can begin to make assumptions about by seeing these pieces of data.</a:t>
            </a:r>
          </a:p>
        </p:txBody>
      </p:sp>
      <p:sp>
        <p:nvSpPr>
          <p:cNvPr id="4" name="Slide Number Placeholder 3"/>
          <p:cNvSpPr>
            <a:spLocks noGrp="1"/>
          </p:cNvSpPr>
          <p:nvPr>
            <p:ph type="sldNum" sz="quarter" idx="5"/>
          </p:nvPr>
        </p:nvSpPr>
        <p:spPr/>
        <p:txBody>
          <a:bodyPr/>
          <a:lstStyle/>
          <a:p>
            <a:fld id="{2B5450AC-9EC7-CA4F-8EC5-D1B5ACE0BF2A}" type="slidenum">
              <a:rPr lang="en-US" smtClean="0"/>
              <a:t>12</a:t>
            </a:fld>
            <a:endParaRPr lang="en-US"/>
          </a:p>
        </p:txBody>
      </p:sp>
    </p:spTree>
    <p:extLst>
      <p:ext uri="{BB962C8B-B14F-4D97-AF65-F5344CB8AC3E}">
        <p14:creationId xmlns:p14="http://schemas.microsoft.com/office/powerpoint/2010/main" val="1377803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deep into future lessons, I want to address some common phrases that are heard as roadblocks to adoption of precision ag technology. Let’s pull them up here then let’s discuss the truth around some of these misconceptions.</a:t>
            </a:r>
          </a:p>
          <a:p>
            <a:endParaRPr lang="en-US" dirty="0"/>
          </a:p>
          <a:p>
            <a:r>
              <a:rPr lang="en-US" dirty="0"/>
              <a:t>I always clarify my first explanation to say that besides antique tractors, most of the stuff that we use today can be equipped with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middle myth explanation, you can make a connection by saying this isn’t poker. You don’t have to go all in </a:t>
            </a:r>
            <a:r>
              <a:rPr lang="en-US"/>
              <a:t>and potentially </a:t>
            </a:r>
            <a:r>
              <a:rPr lang="en-US" dirty="0"/>
              <a:t>lose everything. Because! As the next text box explain, most companies charge on a per acre basic. This means you can see benefits of an operation of 100 acres or 1000 acres.</a:t>
            </a:r>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13</a:t>
            </a:fld>
            <a:endParaRPr lang="en-US"/>
          </a:p>
        </p:txBody>
      </p:sp>
    </p:spTree>
    <p:extLst>
      <p:ext uri="{BB962C8B-B14F-4D97-AF65-F5344CB8AC3E}">
        <p14:creationId xmlns:p14="http://schemas.microsoft.com/office/powerpoint/2010/main" val="3598001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every new development or technology, adoption takes time. It can be frustrating, daunting, and overwhelming, at times. Here are some challenges I have thought of:</a:t>
            </a:r>
          </a:p>
          <a:p>
            <a:pPr marL="228600" indent="-228600">
              <a:buAutoNum type="arabicPeriod"/>
            </a:pPr>
            <a:r>
              <a:rPr lang="en-US" dirty="0"/>
              <a:t>Full adoption takes several years to gather the data to make truly informed decisions. For example, if a farmer begins to adopt no-till farming practices in their operation, it can take about ten years to get results that you are really looking for. You have to be patient with waiting for the results. Similar to working out and getting fit. It will take time.</a:t>
            </a:r>
          </a:p>
          <a:p>
            <a:pPr marL="228600" indent="-228600">
              <a:buAutoNum type="arabicPeriod"/>
            </a:pPr>
            <a:r>
              <a:rPr lang="en-US" dirty="0"/>
              <a:t>There is a steep learning curve to learning the data. There can be a lot of trainings on the wide array of features that different companies can offer.</a:t>
            </a:r>
          </a:p>
          <a:p>
            <a:pPr marL="228600" indent="-228600">
              <a:buAutoNum type="arabicPeriod"/>
            </a:pPr>
            <a:r>
              <a:rPr lang="en-US" dirty="0"/>
              <a:t>Data analysis is a time-consuming project. Due to the amount of data that you can collect, it can take a while to sift through all of it and see what is helpful.</a:t>
            </a:r>
          </a:p>
          <a:p>
            <a:pPr marL="228600" indent="-228600">
              <a:buAutoNum type="arabicPeriod"/>
            </a:pPr>
            <a:r>
              <a:rPr lang="en-US" dirty="0"/>
              <a:t>Some of the initial investments can be very costly as you start out adopting new tools. The operation may not have cash on hand to do this.</a:t>
            </a:r>
          </a:p>
          <a:p>
            <a:pPr marL="0" indent="0">
              <a:buNone/>
            </a:pPr>
            <a:r>
              <a:rPr lang="en-US" dirty="0"/>
              <a:t>What other challenges can you think of?</a:t>
            </a:r>
          </a:p>
        </p:txBody>
      </p:sp>
      <p:sp>
        <p:nvSpPr>
          <p:cNvPr id="4" name="Slide Number Placeholder 3"/>
          <p:cNvSpPr>
            <a:spLocks noGrp="1"/>
          </p:cNvSpPr>
          <p:nvPr>
            <p:ph type="sldNum" sz="quarter" idx="5"/>
          </p:nvPr>
        </p:nvSpPr>
        <p:spPr/>
        <p:txBody>
          <a:bodyPr/>
          <a:lstStyle/>
          <a:p>
            <a:fld id="{2B5450AC-9EC7-CA4F-8EC5-D1B5ACE0BF2A}" type="slidenum">
              <a:rPr lang="en-US" smtClean="0"/>
              <a:t>14</a:t>
            </a:fld>
            <a:endParaRPr lang="en-US"/>
          </a:p>
        </p:txBody>
      </p:sp>
    </p:spTree>
    <p:extLst>
      <p:ext uri="{BB962C8B-B14F-4D97-AF65-F5344CB8AC3E}">
        <p14:creationId xmlns:p14="http://schemas.microsoft.com/office/powerpoint/2010/main" val="3526941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information can come in a lot of different forms. Examples:</a:t>
            </a:r>
          </a:p>
          <a:p>
            <a:pPr marL="171450" indent="-171450">
              <a:buFont typeface="Arial" panose="020B0604020202020204" pitchFamily="34" charset="0"/>
              <a:buChar char="•"/>
            </a:pPr>
            <a:r>
              <a:rPr lang="en-US" dirty="0"/>
              <a:t>It can reveal that our plants need water before our human eyes can tell.</a:t>
            </a:r>
          </a:p>
          <a:p>
            <a:pPr marL="171450" indent="-171450">
              <a:buFont typeface="Arial" panose="020B0604020202020204" pitchFamily="34" charset="0"/>
              <a:buChar char="•"/>
            </a:pPr>
            <a:r>
              <a:rPr lang="en-US" dirty="0"/>
              <a:t>It can pick up on sick animals before we can notice.</a:t>
            </a:r>
          </a:p>
          <a:p>
            <a:pPr marL="171450" indent="-171450">
              <a:buFont typeface="Arial" panose="020B0604020202020204" pitchFamily="34" charset="0"/>
              <a:buChar char="•"/>
            </a:pPr>
            <a:r>
              <a:rPr lang="en-US" dirty="0"/>
              <a:t>Can help us check on our herds in a large pasture.</a:t>
            </a:r>
          </a:p>
          <a:p>
            <a:pPr marL="171450" indent="-171450">
              <a:buFont typeface="Arial" panose="020B0604020202020204" pitchFamily="34" charset="0"/>
              <a:buChar char="•"/>
            </a:pPr>
            <a:r>
              <a:rPr lang="en-US" dirty="0"/>
              <a:t>Can save the soil from saturation of water or nutrients that the area doesn’t need.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It can help us save money on inputs such as seed, water, chemical, time, etc. </a:t>
            </a:r>
          </a:p>
        </p:txBody>
      </p:sp>
      <p:sp>
        <p:nvSpPr>
          <p:cNvPr id="4" name="Slide Number Placeholder 3"/>
          <p:cNvSpPr>
            <a:spLocks noGrp="1"/>
          </p:cNvSpPr>
          <p:nvPr>
            <p:ph type="sldNum" sz="quarter" idx="5"/>
          </p:nvPr>
        </p:nvSpPr>
        <p:spPr/>
        <p:txBody>
          <a:bodyPr/>
          <a:lstStyle/>
          <a:p>
            <a:fld id="{2B5450AC-9EC7-CA4F-8EC5-D1B5ACE0BF2A}" type="slidenum">
              <a:rPr lang="en-US" smtClean="0"/>
              <a:t>15</a:t>
            </a:fld>
            <a:endParaRPr lang="en-US"/>
          </a:p>
        </p:txBody>
      </p:sp>
    </p:spTree>
    <p:extLst>
      <p:ext uri="{BB962C8B-B14F-4D97-AF65-F5344CB8AC3E}">
        <p14:creationId xmlns:p14="http://schemas.microsoft.com/office/powerpoint/2010/main" val="691695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hawk was done utilizing different prescriptions with different </a:t>
            </a:r>
            <a:r>
              <a:rPr lang="en-US"/>
              <a:t>relative maturities.</a:t>
            </a:r>
          </a:p>
        </p:txBody>
      </p:sp>
      <p:sp>
        <p:nvSpPr>
          <p:cNvPr id="4" name="Slide Number Placeholder 3"/>
          <p:cNvSpPr>
            <a:spLocks noGrp="1"/>
          </p:cNvSpPr>
          <p:nvPr>
            <p:ph type="sldNum" sz="quarter" idx="5"/>
          </p:nvPr>
        </p:nvSpPr>
        <p:spPr/>
        <p:txBody>
          <a:bodyPr/>
          <a:lstStyle/>
          <a:p>
            <a:fld id="{2B5450AC-9EC7-CA4F-8EC5-D1B5ACE0BF2A}" type="slidenum">
              <a:rPr lang="en-US" smtClean="0"/>
              <a:t>17</a:t>
            </a:fld>
            <a:endParaRPr lang="en-US"/>
          </a:p>
        </p:txBody>
      </p:sp>
    </p:spTree>
    <p:extLst>
      <p:ext uri="{BB962C8B-B14F-4D97-AF65-F5344CB8AC3E}">
        <p14:creationId xmlns:p14="http://schemas.microsoft.com/office/powerpoint/2010/main" val="1515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all the things on the last slide are precision ag tools, I want to encourage you to think of precision ag as not just the technology. I challenge you to think about it as a method of farm management. We will dive deeper in further units about the differences in traditional and precision ag practices, but you can explain now that this is us being intentional with our decisions. Saying that we are going to make a specific recipe of a feed ration rather than just throwing in a touch a silage, some hay, maybe some soybean meal today because I’m feeling adventurous. This is also not us going to one area of the field to sample then doing things for the field based on that one spot. This is us working to collect data and going one step further to make sense of the data. Technology is that tool to help us enhance our decision making. “optimizing results with less inputs”. Break down words as needed. I connect optimization to something that they have done or will soon do in math for example. I will have an example where I say, if you are making Chex Mix, you want to have the right mix. Don’t want it too heavy on the Chex, or the M&amp;M’s. Want to find that sweet spot in the middle where you have the mix of sweet and salty. That’s a fun example, and I’d encourage you to share another one if you have one. </a:t>
            </a:r>
          </a:p>
        </p:txBody>
      </p:sp>
      <p:sp>
        <p:nvSpPr>
          <p:cNvPr id="4" name="Slide Number Placeholder 3"/>
          <p:cNvSpPr>
            <a:spLocks noGrp="1"/>
          </p:cNvSpPr>
          <p:nvPr>
            <p:ph type="sldNum" sz="quarter" idx="5"/>
          </p:nvPr>
        </p:nvSpPr>
        <p:spPr/>
        <p:txBody>
          <a:bodyPr/>
          <a:lstStyle/>
          <a:p>
            <a:fld id="{2B5450AC-9EC7-CA4F-8EC5-D1B5ACE0BF2A}" type="slidenum">
              <a:rPr lang="en-US" smtClean="0"/>
              <a:t>3</a:t>
            </a:fld>
            <a:endParaRPr lang="en-US"/>
          </a:p>
        </p:txBody>
      </p:sp>
    </p:spTree>
    <p:extLst>
      <p:ext uri="{BB962C8B-B14F-4D97-AF65-F5344CB8AC3E}">
        <p14:creationId xmlns:p14="http://schemas.microsoft.com/office/powerpoint/2010/main" val="794632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of Fertilizer, Water, Seed/population, and Feed mix/rations. More on this to come. This is to showcase to examples of precision ag to give them a better idea of what this entails. If you have any other examples, please share. </a:t>
            </a:r>
          </a:p>
        </p:txBody>
      </p:sp>
      <p:sp>
        <p:nvSpPr>
          <p:cNvPr id="4" name="Slide Number Placeholder 3"/>
          <p:cNvSpPr>
            <a:spLocks noGrp="1"/>
          </p:cNvSpPr>
          <p:nvPr>
            <p:ph type="sldNum" sz="quarter" idx="5"/>
          </p:nvPr>
        </p:nvSpPr>
        <p:spPr/>
        <p:txBody>
          <a:bodyPr/>
          <a:lstStyle/>
          <a:p>
            <a:fld id="{2B5450AC-9EC7-CA4F-8EC5-D1B5ACE0BF2A}" type="slidenum">
              <a:rPr lang="en-US" smtClean="0"/>
              <a:t>4</a:t>
            </a:fld>
            <a:endParaRPr lang="en-US"/>
          </a:p>
        </p:txBody>
      </p:sp>
    </p:spTree>
    <p:extLst>
      <p:ext uri="{BB962C8B-B14F-4D97-AF65-F5344CB8AC3E}">
        <p14:creationId xmlns:p14="http://schemas.microsoft.com/office/powerpoint/2010/main" val="3189141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helpful, as you consider careers, to ponder what problems you enjoy solving. Even when you go to sport events or scroll Tik Tok, you are solving a boredom problem that you are working to fix. You want entertainment, so those are examples of solutions. Let’s jump into the “why” of precision ag before we go too much further. On a global scale, we have to feed 9 billion people by 2050. This will continue to be talked about until 2050, so you will hear about this in college, especially if you go into an agriculture degree. How can we work to accomplish this with urban sprawl? Precision ag may be an option to help us be intentional with the land that we have.</a:t>
            </a:r>
          </a:p>
          <a:p>
            <a:endParaRPr lang="en-US" dirty="0"/>
          </a:p>
          <a:p>
            <a:r>
              <a:rPr lang="en-US" dirty="0"/>
              <a:t>A fun suggestion for you: do the Earth as an Apple demonstration! A link explaining the activity can be found here: </a:t>
            </a:r>
            <a:r>
              <a:rPr lang="en-US" dirty="0">
                <a:hlinkClick r:id="rId3"/>
              </a:rPr>
              <a:t>Earth as an Apple – Earth Day Activity – Eat Well (canolaeatwell.com)</a:t>
            </a:r>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5</a:t>
            </a:fld>
            <a:endParaRPr lang="en-US"/>
          </a:p>
        </p:txBody>
      </p:sp>
    </p:spTree>
    <p:extLst>
      <p:ext uri="{BB962C8B-B14F-4D97-AF65-F5344CB8AC3E}">
        <p14:creationId xmlns:p14="http://schemas.microsoft.com/office/powerpoint/2010/main" val="350736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local level, nitrate problems. Discuss what is going on in this graph. Orange and red dots are problems, as the safe level for nitrate concentration in our water is less than 10 ppm or mg/L. Have them find where your school is on the map. Also see if they notice the trend that high nitrates follow the rivers in the state and land in areas near our riverbeds. This can trickle into conversations about items such as: load control, drought, Republican River debacle, conservation. These nitrate issues can ultimately cause health issues.</a:t>
            </a:r>
          </a:p>
          <a:p>
            <a:endParaRPr lang="en-US" dirty="0"/>
          </a:p>
          <a:p>
            <a:r>
              <a:rPr lang="en-US" dirty="0"/>
              <a:t>One example of a health issue is blue baby syndrome. This predominantly affects infants and elderly folks, but high nitrate concentrations can attack the oxygen in your blood. By blocking that oxygen, it makes it more difficult to breathe, and, in extreme cases, will cause their skin to physically turn blue since they can’t breathe properly. Health experts are also beginning to contribute nitrate levels to higher levels of cancer rates. In Platte County with families that live along the Loup River, they are beginning to see trends of colon cancer. They are starting to attribute this to the water quality in their region. Take-home message: water testing at home and being intentional with lawn and field fertilizer application is important.</a:t>
            </a:r>
          </a:p>
          <a:p>
            <a:endParaRPr lang="en-US" dirty="0"/>
          </a:p>
          <a:p>
            <a:r>
              <a:rPr lang="en-US" dirty="0"/>
              <a:t>Another “why” for farmers when if comes to wanting to adopt precision ag is profitability: help farmers bring more children back into the operation, or get them back to the operation sooner. Even allow the farmer in general to make a living.</a:t>
            </a:r>
          </a:p>
        </p:txBody>
      </p:sp>
      <p:sp>
        <p:nvSpPr>
          <p:cNvPr id="4" name="Slide Number Placeholder 3"/>
          <p:cNvSpPr>
            <a:spLocks noGrp="1"/>
          </p:cNvSpPr>
          <p:nvPr>
            <p:ph type="sldNum" sz="quarter" idx="5"/>
          </p:nvPr>
        </p:nvSpPr>
        <p:spPr/>
        <p:txBody>
          <a:bodyPr/>
          <a:lstStyle/>
          <a:p>
            <a:fld id="{2B5450AC-9EC7-CA4F-8EC5-D1B5ACE0BF2A}" type="slidenum">
              <a:rPr lang="en-US" smtClean="0"/>
              <a:t>6</a:t>
            </a:fld>
            <a:endParaRPr lang="en-US"/>
          </a:p>
        </p:txBody>
      </p:sp>
    </p:spTree>
    <p:extLst>
      <p:ext uri="{BB962C8B-B14F-4D97-AF65-F5344CB8AC3E}">
        <p14:creationId xmlns:p14="http://schemas.microsoft.com/office/powerpoint/2010/main" val="2971573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precision ag help solve these issues and more?</a:t>
            </a:r>
          </a:p>
          <a:p>
            <a:r>
              <a:rPr lang="en-US" dirty="0"/>
              <a:t>There are three main components to precision ag: Information, technology, and management. They all three rely on one another, like a three-legged stool. Precision ag technologies help reveal variability in your field, herd, pasture, landscape, etc. We can then interpret the information we are receiving from these tools to help us make more intentional decisions for the specific areas of the field or herd that we see. This can involve putting more inputs in an area of field that can produce better than areas that consistently get flooded out as an example.</a:t>
            </a:r>
          </a:p>
        </p:txBody>
      </p:sp>
      <p:sp>
        <p:nvSpPr>
          <p:cNvPr id="4" name="Slide Number Placeholder 3"/>
          <p:cNvSpPr>
            <a:spLocks noGrp="1"/>
          </p:cNvSpPr>
          <p:nvPr>
            <p:ph type="sldNum" sz="quarter" idx="5"/>
          </p:nvPr>
        </p:nvSpPr>
        <p:spPr/>
        <p:txBody>
          <a:bodyPr/>
          <a:lstStyle/>
          <a:p>
            <a:fld id="{2B5450AC-9EC7-CA4F-8EC5-D1B5ACE0BF2A}" type="slidenum">
              <a:rPr lang="en-US" smtClean="0"/>
              <a:t>7</a:t>
            </a:fld>
            <a:endParaRPr lang="en-US"/>
          </a:p>
        </p:txBody>
      </p:sp>
    </p:spTree>
    <p:extLst>
      <p:ext uri="{BB962C8B-B14F-4D97-AF65-F5344CB8AC3E}">
        <p14:creationId xmlns:p14="http://schemas.microsoft.com/office/powerpoint/2010/main" val="3546731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an activity developed that you can get up and do with your students now! It will take fifteen-twenty minutes, depending how thorough the students are with coloring their map in. The directions should be available in the folder where you retrieved this </a:t>
            </a:r>
            <a:r>
              <a:rPr lang="en-US" dirty="0" err="1"/>
              <a:t>powerpoint</a:t>
            </a:r>
            <a:r>
              <a:rPr lang="en-US" dirty="0"/>
              <a:t>.</a:t>
            </a:r>
          </a:p>
          <a:p>
            <a:endParaRPr lang="en-US" dirty="0"/>
          </a:p>
          <a:p>
            <a:r>
              <a:rPr lang="en-US" dirty="0"/>
              <a:t>Take Home Message from Activity:</a:t>
            </a:r>
          </a:p>
          <a:p>
            <a:pPr lvl="1"/>
            <a:r>
              <a:rPr lang="en-US" dirty="0"/>
              <a:t>Variability is everywhere. Even across a field. We need to learn how to manage each component.</a:t>
            </a:r>
          </a:p>
          <a:p>
            <a:pPr lvl="1"/>
            <a:r>
              <a:rPr lang="en-US" dirty="0"/>
              <a:t>Here are some extra activities that you could do to build on this:</a:t>
            </a:r>
          </a:p>
          <a:p>
            <a:pPr lvl="1"/>
            <a:r>
              <a:rPr lang="en-US" dirty="0"/>
              <a:t>Look up a field on Web Soil Survey and allow them to see how different soils need different inputs.</a:t>
            </a:r>
          </a:p>
          <a:p>
            <a:pPr lvl="1"/>
            <a:r>
              <a:rPr lang="en-US" dirty="0"/>
              <a:t>Get samples of sand, silt, and clay and dump water on each of them to also showcase these differences.</a:t>
            </a:r>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8</a:t>
            </a:fld>
            <a:endParaRPr lang="en-US"/>
          </a:p>
        </p:txBody>
      </p:sp>
    </p:spTree>
    <p:extLst>
      <p:ext uri="{BB962C8B-B14F-4D97-AF65-F5344CB8AC3E}">
        <p14:creationId xmlns:p14="http://schemas.microsoft.com/office/powerpoint/2010/main" val="3821949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two maps showing different characteristics of the same field and begin to understand how factors impact one another. Explain that this is an example of a yield map. We have a simple legend on the left to help guide you. On the next slide we have a corresponding subsoil moisture map. </a:t>
            </a:r>
          </a:p>
        </p:txBody>
      </p:sp>
      <p:sp>
        <p:nvSpPr>
          <p:cNvPr id="4" name="Slide Number Placeholder 3"/>
          <p:cNvSpPr>
            <a:spLocks noGrp="1"/>
          </p:cNvSpPr>
          <p:nvPr>
            <p:ph type="sldNum" sz="quarter" idx="5"/>
          </p:nvPr>
        </p:nvSpPr>
        <p:spPr/>
        <p:txBody>
          <a:bodyPr/>
          <a:lstStyle/>
          <a:p>
            <a:fld id="{2B5450AC-9EC7-CA4F-8EC5-D1B5ACE0BF2A}" type="slidenum">
              <a:rPr lang="en-US" smtClean="0"/>
              <a:t>9</a:t>
            </a:fld>
            <a:endParaRPr lang="en-US"/>
          </a:p>
        </p:txBody>
      </p:sp>
    </p:spTree>
    <p:extLst>
      <p:ext uri="{BB962C8B-B14F-4D97-AF65-F5344CB8AC3E}">
        <p14:creationId xmlns:p14="http://schemas.microsoft.com/office/powerpoint/2010/main" val="2431383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we have a subsoil moisture quantity map. I want you to notice and understand how to look at two different aspects of the same field and compare the too. That is actually what we are going to do right now (hit next slide).</a:t>
            </a:r>
          </a:p>
        </p:txBody>
      </p:sp>
      <p:sp>
        <p:nvSpPr>
          <p:cNvPr id="4" name="Slide Number Placeholder 3"/>
          <p:cNvSpPr>
            <a:spLocks noGrp="1"/>
          </p:cNvSpPr>
          <p:nvPr>
            <p:ph type="sldNum" sz="quarter" idx="5"/>
          </p:nvPr>
        </p:nvSpPr>
        <p:spPr/>
        <p:txBody>
          <a:bodyPr/>
          <a:lstStyle/>
          <a:p>
            <a:fld id="{2B5450AC-9EC7-CA4F-8EC5-D1B5ACE0BF2A}" type="slidenum">
              <a:rPr lang="en-US" smtClean="0"/>
              <a:t>10</a:t>
            </a:fld>
            <a:endParaRPr lang="en-US"/>
          </a:p>
        </p:txBody>
      </p:sp>
    </p:spTree>
    <p:extLst>
      <p:ext uri="{BB962C8B-B14F-4D97-AF65-F5344CB8AC3E}">
        <p14:creationId xmlns:p14="http://schemas.microsoft.com/office/powerpoint/2010/main" val="3359522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7700" y="1122363"/>
            <a:ext cx="10782300" cy="2306637"/>
          </a:xfrm>
          <a:prstGeom prst="rect">
            <a:avLst/>
          </a:prstGeom>
        </p:spPr>
        <p:txBody>
          <a:bodyPr anchor="b"/>
          <a:lstStyle>
            <a:lvl1pPr algn="ctr">
              <a:defRPr sz="6000" baseline="0">
                <a:latin typeface="Calibri Light" panose="020F0302020204030204" pitchFamily="34" charset="0"/>
              </a:defRPr>
            </a:lvl1pPr>
          </a:lstStyle>
          <a:p>
            <a:r>
              <a:rPr lang="en-US" dirty="0"/>
              <a:t>Click to edit Master title style</a:t>
            </a:r>
          </a:p>
        </p:txBody>
      </p:sp>
      <p:sp>
        <p:nvSpPr>
          <p:cNvPr id="3" name="Subtitle 2"/>
          <p:cNvSpPr>
            <a:spLocks noGrp="1"/>
          </p:cNvSpPr>
          <p:nvPr>
            <p:ph type="subTitle" idx="1"/>
          </p:nvPr>
        </p:nvSpPr>
        <p:spPr>
          <a:xfrm>
            <a:off x="647700" y="3429000"/>
            <a:ext cx="10782300" cy="145296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descr="A picture containing text, clipart&#10;&#10;Description automatically generated">
            <a:extLst>
              <a:ext uri="{FF2B5EF4-FFF2-40B4-BE49-F238E27FC236}">
                <a16:creationId xmlns:a16="http://schemas.microsoft.com/office/drawing/2014/main" id="{ECDE7B38-1E50-4560-A007-97988C98ACB8}"/>
              </a:ext>
            </a:extLst>
          </p:cNvPr>
          <p:cNvPicPr>
            <a:picLocks noChangeAspect="1"/>
          </p:cNvPicPr>
          <p:nvPr userDrawn="1"/>
        </p:nvPicPr>
        <p:blipFill>
          <a:blip r:embed="rId2"/>
          <a:stretch>
            <a:fillRect/>
          </a:stretch>
        </p:blipFill>
        <p:spPr>
          <a:xfrm>
            <a:off x="4390419" y="5677158"/>
            <a:ext cx="729827" cy="738216"/>
          </a:xfrm>
          <a:prstGeom prst="rect">
            <a:avLst/>
          </a:prstGeom>
        </p:spPr>
      </p:pic>
      <p:pic>
        <p:nvPicPr>
          <p:cNvPr id="9" name="Picture 8" descr="Logo, company name&#10;&#10;Description automatically generated">
            <a:extLst>
              <a:ext uri="{FF2B5EF4-FFF2-40B4-BE49-F238E27FC236}">
                <a16:creationId xmlns:a16="http://schemas.microsoft.com/office/drawing/2014/main" id="{EBF0ACFA-8231-4D75-A791-0B37801B5195}"/>
              </a:ext>
            </a:extLst>
          </p:cNvPr>
          <p:cNvPicPr>
            <a:picLocks noChangeAspect="1"/>
          </p:cNvPicPr>
          <p:nvPr userDrawn="1"/>
        </p:nvPicPr>
        <p:blipFill>
          <a:blip r:embed="rId3"/>
          <a:stretch>
            <a:fillRect/>
          </a:stretch>
        </p:blipFill>
        <p:spPr>
          <a:xfrm>
            <a:off x="7071756" y="5735637"/>
            <a:ext cx="1296921" cy="7115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685800"/>
            <a:ext cx="10706100" cy="1414220"/>
          </a:xfrm>
          <a:prstGeom prst="rect">
            <a:avLst/>
          </a:prstGeom>
        </p:spPr>
        <p:txBody>
          <a:bodyPr/>
          <a:lstStyle>
            <a:lvl1pPr>
              <a:defRPr baseline="0">
                <a:latin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p:nvPr>
        </p:nvSpPr>
        <p:spPr>
          <a:xfrm>
            <a:off x="647700" y="2162014"/>
            <a:ext cx="10782300" cy="35529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A picture containing text, clipart&#10;&#10;Description automatically generated">
            <a:extLst>
              <a:ext uri="{FF2B5EF4-FFF2-40B4-BE49-F238E27FC236}">
                <a16:creationId xmlns:a16="http://schemas.microsoft.com/office/drawing/2014/main" id="{97D2D9BA-7FF6-406C-9E15-CBEF1C67EE73}"/>
              </a:ext>
            </a:extLst>
          </p:cNvPr>
          <p:cNvPicPr>
            <a:picLocks noChangeAspect="1"/>
          </p:cNvPicPr>
          <p:nvPr userDrawn="1"/>
        </p:nvPicPr>
        <p:blipFill>
          <a:blip r:embed="rId2"/>
          <a:stretch>
            <a:fillRect/>
          </a:stretch>
        </p:blipFill>
        <p:spPr>
          <a:xfrm>
            <a:off x="4390419" y="5677158"/>
            <a:ext cx="729827" cy="738216"/>
          </a:xfrm>
          <a:prstGeom prst="rect">
            <a:avLst/>
          </a:prstGeom>
        </p:spPr>
      </p:pic>
      <p:pic>
        <p:nvPicPr>
          <p:cNvPr id="5" name="Picture 4" descr="Logo, company name&#10;&#10;Description automatically generated">
            <a:extLst>
              <a:ext uri="{FF2B5EF4-FFF2-40B4-BE49-F238E27FC236}">
                <a16:creationId xmlns:a16="http://schemas.microsoft.com/office/drawing/2014/main" id="{3272B229-3DF6-4E7E-B453-38D6CBB625EB}"/>
              </a:ext>
            </a:extLst>
          </p:cNvPr>
          <p:cNvPicPr>
            <a:picLocks noChangeAspect="1"/>
          </p:cNvPicPr>
          <p:nvPr userDrawn="1"/>
        </p:nvPicPr>
        <p:blipFill>
          <a:blip r:embed="rId3"/>
          <a:stretch>
            <a:fillRect/>
          </a:stretch>
        </p:blipFill>
        <p:spPr>
          <a:xfrm>
            <a:off x="7071756" y="5735637"/>
            <a:ext cx="1296921" cy="7115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1370" y="694607"/>
            <a:ext cx="10768629" cy="2734393"/>
          </a:xfrm>
          <a:prstGeom prst="rect">
            <a:avLst/>
          </a:prstGeom>
        </p:spPr>
        <p:txBody>
          <a:bodyPr anchor="b"/>
          <a:lstStyle>
            <a:lvl1pPr>
              <a:defRPr sz="6000" baseline="0">
                <a:solidFill>
                  <a:schemeClr val="tx1">
                    <a:lumMod val="65000"/>
                    <a:lumOff val="35000"/>
                  </a:schemeClr>
                </a:solidFill>
                <a:latin typeface="Calibri Light" panose="020F03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661370" y="3494868"/>
            <a:ext cx="10768629" cy="1579651"/>
          </a:xfrm>
        </p:spPr>
        <p:txBody>
          <a:bodyPr/>
          <a:lstStyle>
            <a:lvl1pPr marL="0" indent="0">
              <a:buNone/>
              <a:defRPr sz="2400" baseline="0">
                <a:solidFill>
                  <a:srgbClr val="BC1E3E"/>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4" name="Picture 3" descr="A picture containing text, clipart&#10;&#10;Description automatically generated">
            <a:extLst>
              <a:ext uri="{FF2B5EF4-FFF2-40B4-BE49-F238E27FC236}">
                <a16:creationId xmlns:a16="http://schemas.microsoft.com/office/drawing/2014/main" id="{AFE2481A-3871-4666-8D57-227EEFF0ACA0}"/>
              </a:ext>
            </a:extLst>
          </p:cNvPr>
          <p:cNvPicPr>
            <a:picLocks noChangeAspect="1"/>
          </p:cNvPicPr>
          <p:nvPr userDrawn="1"/>
        </p:nvPicPr>
        <p:blipFill>
          <a:blip r:embed="rId2"/>
          <a:stretch>
            <a:fillRect/>
          </a:stretch>
        </p:blipFill>
        <p:spPr>
          <a:xfrm>
            <a:off x="4390419" y="5677158"/>
            <a:ext cx="729827" cy="738216"/>
          </a:xfrm>
          <a:prstGeom prst="rect">
            <a:avLst/>
          </a:prstGeom>
        </p:spPr>
      </p:pic>
      <p:pic>
        <p:nvPicPr>
          <p:cNvPr id="5" name="Picture 4" descr="Logo, company name&#10;&#10;Description automatically generated">
            <a:extLst>
              <a:ext uri="{FF2B5EF4-FFF2-40B4-BE49-F238E27FC236}">
                <a16:creationId xmlns:a16="http://schemas.microsoft.com/office/drawing/2014/main" id="{0AA82FA2-3498-4C22-9BAB-9E24346132FF}"/>
              </a:ext>
            </a:extLst>
          </p:cNvPr>
          <p:cNvPicPr>
            <a:picLocks noChangeAspect="1"/>
          </p:cNvPicPr>
          <p:nvPr userDrawn="1"/>
        </p:nvPicPr>
        <p:blipFill>
          <a:blip r:embed="rId3"/>
          <a:stretch>
            <a:fillRect/>
          </a:stretch>
        </p:blipFill>
        <p:spPr>
          <a:xfrm>
            <a:off x="7071756" y="5735637"/>
            <a:ext cx="1296921" cy="7115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685799"/>
            <a:ext cx="10782300" cy="1414221"/>
          </a:xfrm>
          <a:prstGeom prst="rect">
            <a:avLst/>
          </a:prstGeom>
        </p:spPr>
        <p:txBody>
          <a:bodyPr/>
          <a:lstStyle>
            <a:lvl1pPr>
              <a:defRPr baseline="0">
                <a:latin typeface="Calibri Light" panose="020F03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47700" y="2185261"/>
            <a:ext cx="5372100" cy="3991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85261"/>
            <a:ext cx="5257800" cy="3991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picture containing text, clipart&#10;&#10;Description automatically generated">
            <a:extLst>
              <a:ext uri="{FF2B5EF4-FFF2-40B4-BE49-F238E27FC236}">
                <a16:creationId xmlns:a16="http://schemas.microsoft.com/office/drawing/2014/main" id="{D1084BB1-3B69-46B2-8179-F4EA99863E41}"/>
              </a:ext>
            </a:extLst>
          </p:cNvPr>
          <p:cNvPicPr>
            <a:picLocks noChangeAspect="1"/>
          </p:cNvPicPr>
          <p:nvPr userDrawn="1"/>
        </p:nvPicPr>
        <p:blipFill>
          <a:blip r:embed="rId2"/>
          <a:stretch>
            <a:fillRect/>
          </a:stretch>
        </p:blipFill>
        <p:spPr>
          <a:xfrm>
            <a:off x="4390419" y="5677158"/>
            <a:ext cx="729827" cy="738216"/>
          </a:xfrm>
          <a:prstGeom prst="rect">
            <a:avLst/>
          </a:prstGeom>
        </p:spPr>
      </p:pic>
      <p:pic>
        <p:nvPicPr>
          <p:cNvPr id="6" name="Picture 5" descr="Logo, company name&#10;&#10;Description automatically generated">
            <a:extLst>
              <a:ext uri="{FF2B5EF4-FFF2-40B4-BE49-F238E27FC236}">
                <a16:creationId xmlns:a16="http://schemas.microsoft.com/office/drawing/2014/main" id="{616EF543-5AF4-4C6B-8BC2-42B5824CD321}"/>
              </a:ext>
            </a:extLst>
          </p:cNvPr>
          <p:cNvPicPr>
            <a:picLocks noChangeAspect="1"/>
          </p:cNvPicPr>
          <p:nvPr userDrawn="1"/>
        </p:nvPicPr>
        <p:blipFill>
          <a:blip r:embed="rId3"/>
          <a:stretch>
            <a:fillRect/>
          </a:stretch>
        </p:blipFill>
        <p:spPr>
          <a:xfrm>
            <a:off x="7071756" y="5735637"/>
            <a:ext cx="1296921" cy="7115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47701" y="685800"/>
            <a:ext cx="10797797" cy="1414220"/>
          </a:xfrm>
          <a:prstGeom prst="rect">
            <a:avLst/>
          </a:prstGeom>
        </p:spPr>
        <p:txBody>
          <a:bodyPr/>
          <a:lstStyle>
            <a:lvl1pPr>
              <a:defRPr baseline="0">
                <a:latin typeface="Calibri Light" panose="020F03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647701" y="2100019"/>
            <a:ext cx="5349876" cy="705173"/>
          </a:xfrm>
        </p:spPr>
        <p:txBody>
          <a:bodyPr anchor="b"/>
          <a:lstStyle>
            <a:lvl1pPr marL="0" indent="0">
              <a:buNone/>
              <a:defRPr sz="2400" b="1" baseline="0">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47700" y="2991173"/>
            <a:ext cx="5424121" cy="27238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79166" y="2100019"/>
            <a:ext cx="5376223" cy="705173"/>
          </a:xfrm>
        </p:spPr>
        <p:txBody>
          <a:bodyPr anchor="b"/>
          <a:lstStyle>
            <a:lvl1pPr marL="0" indent="0">
              <a:buNone/>
              <a:defRPr sz="2400" b="1" baseline="0">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5979166" y="2991173"/>
            <a:ext cx="5450834" cy="272382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text, clipart&#10;&#10;Description automatically generated">
            <a:extLst>
              <a:ext uri="{FF2B5EF4-FFF2-40B4-BE49-F238E27FC236}">
                <a16:creationId xmlns:a16="http://schemas.microsoft.com/office/drawing/2014/main" id="{4A98CEF6-1F20-4D47-A2F4-7DE82F24105C}"/>
              </a:ext>
            </a:extLst>
          </p:cNvPr>
          <p:cNvPicPr>
            <a:picLocks noChangeAspect="1"/>
          </p:cNvPicPr>
          <p:nvPr userDrawn="1"/>
        </p:nvPicPr>
        <p:blipFill>
          <a:blip r:embed="rId2"/>
          <a:stretch>
            <a:fillRect/>
          </a:stretch>
        </p:blipFill>
        <p:spPr>
          <a:xfrm>
            <a:off x="4390419" y="5677158"/>
            <a:ext cx="729827" cy="738216"/>
          </a:xfrm>
          <a:prstGeom prst="rect">
            <a:avLst/>
          </a:prstGeom>
        </p:spPr>
      </p:pic>
      <p:pic>
        <p:nvPicPr>
          <p:cNvPr id="8" name="Picture 7" descr="Logo, company name&#10;&#10;Description automatically generated">
            <a:extLst>
              <a:ext uri="{FF2B5EF4-FFF2-40B4-BE49-F238E27FC236}">
                <a16:creationId xmlns:a16="http://schemas.microsoft.com/office/drawing/2014/main" id="{5CB01360-2C20-49F2-B8AF-06B1085D03F5}"/>
              </a:ext>
            </a:extLst>
          </p:cNvPr>
          <p:cNvPicPr>
            <a:picLocks noChangeAspect="1"/>
          </p:cNvPicPr>
          <p:nvPr userDrawn="1"/>
        </p:nvPicPr>
        <p:blipFill>
          <a:blip r:embed="rId3"/>
          <a:stretch>
            <a:fillRect/>
          </a:stretch>
        </p:blipFill>
        <p:spPr>
          <a:xfrm>
            <a:off x="7071756" y="5735637"/>
            <a:ext cx="1296921" cy="7115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47700" y="685800"/>
            <a:ext cx="10782300" cy="1414220"/>
          </a:xfrm>
          <a:prstGeom prst="rect">
            <a:avLst/>
          </a:prstGeom>
        </p:spPr>
        <p:txBody>
          <a:bodyPr/>
          <a:lstStyle>
            <a:lvl1pPr>
              <a:defRPr baseline="0">
                <a:latin typeface="Calibri Light" panose="020F0302020204030204" pitchFamily="34" charset="0"/>
              </a:defRPr>
            </a:lvl1pPr>
          </a:lstStyle>
          <a:p>
            <a:r>
              <a:rPr lang="en-US" dirty="0"/>
              <a:t>Click to edit Master title style</a:t>
            </a:r>
          </a:p>
        </p:txBody>
      </p:sp>
      <p:pic>
        <p:nvPicPr>
          <p:cNvPr id="3" name="Picture 2" descr="A picture containing text, clipart&#10;&#10;Description automatically generated">
            <a:extLst>
              <a:ext uri="{FF2B5EF4-FFF2-40B4-BE49-F238E27FC236}">
                <a16:creationId xmlns:a16="http://schemas.microsoft.com/office/drawing/2014/main" id="{81F88424-ECD6-425F-8429-273D45F3A567}"/>
              </a:ext>
            </a:extLst>
          </p:cNvPr>
          <p:cNvPicPr>
            <a:picLocks noChangeAspect="1"/>
          </p:cNvPicPr>
          <p:nvPr userDrawn="1"/>
        </p:nvPicPr>
        <p:blipFill>
          <a:blip r:embed="rId2"/>
          <a:stretch>
            <a:fillRect/>
          </a:stretch>
        </p:blipFill>
        <p:spPr>
          <a:xfrm>
            <a:off x="4390419" y="5677158"/>
            <a:ext cx="729827" cy="738216"/>
          </a:xfrm>
          <a:prstGeom prst="rect">
            <a:avLst/>
          </a:prstGeom>
        </p:spPr>
      </p:pic>
      <p:pic>
        <p:nvPicPr>
          <p:cNvPr id="4" name="Picture 3" descr="Logo, company name&#10;&#10;Description automatically generated">
            <a:extLst>
              <a:ext uri="{FF2B5EF4-FFF2-40B4-BE49-F238E27FC236}">
                <a16:creationId xmlns:a16="http://schemas.microsoft.com/office/drawing/2014/main" id="{985377B6-2151-466A-8203-95A4617C99C3}"/>
              </a:ext>
            </a:extLst>
          </p:cNvPr>
          <p:cNvPicPr>
            <a:picLocks noChangeAspect="1"/>
          </p:cNvPicPr>
          <p:nvPr userDrawn="1"/>
        </p:nvPicPr>
        <p:blipFill>
          <a:blip r:embed="rId3"/>
          <a:stretch>
            <a:fillRect/>
          </a:stretch>
        </p:blipFill>
        <p:spPr>
          <a:xfrm>
            <a:off x="7071756" y="5735637"/>
            <a:ext cx="1296921" cy="7115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ACF26-A1E1-AF45-BE24-31F02C379381}"/>
              </a:ext>
            </a:extLst>
          </p:cNvPr>
          <p:cNvSpPr txBox="1"/>
          <p:nvPr userDrawn="1"/>
        </p:nvSpPr>
        <p:spPr>
          <a:xfrm>
            <a:off x="1991532" y="6176075"/>
            <a:ext cx="184731" cy="369332"/>
          </a:xfrm>
          <a:prstGeom prst="rect">
            <a:avLst/>
          </a:prstGeom>
          <a:noFill/>
        </p:spPr>
        <p:txBody>
          <a:bodyPr wrap="none" rtlCol="0">
            <a:spAutoFit/>
          </a:bodyPr>
          <a:lstStyle/>
          <a:p>
            <a:endParaRPr lang="en-US" dirty="0"/>
          </a:p>
        </p:txBody>
      </p:sp>
      <p:pic>
        <p:nvPicPr>
          <p:cNvPr id="3" name="Picture 2" descr="A picture containing text, clipart&#10;&#10;Description automatically generated">
            <a:extLst>
              <a:ext uri="{FF2B5EF4-FFF2-40B4-BE49-F238E27FC236}">
                <a16:creationId xmlns:a16="http://schemas.microsoft.com/office/drawing/2014/main" id="{71EB4D84-FAC4-4D05-82ED-76FC00B34C69}"/>
              </a:ext>
            </a:extLst>
          </p:cNvPr>
          <p:cNvPicPr>
            <a:picLocks noChangeAspect="1"/>
          </p:cNvPicPr>
          <p:nvPr userDrawn="1"/>
        </p:nvPicPr>
        <p:blipFill>
          <a:blip r:embed="rId2"/>
          <a:stretch>
            <a:fillRect/>
          </a:stretch>
        </p:blipFill>
        <p:spPr>
          <a:xfrm>
            <a:off x="4390419" y="5677158"/>
            <a:ext cx="729827" cy="738216"/>
          </a:xfrm>
          <a:prstGeom prst="rect">
            <a:avLst/>
          </a:prstGeom>
        </p:spPr>
      </p:pic>
      <p:pic>
        <p:nvPicPr>
          <p:cNvPr id="4" name="Picture 3" descr="Logo, company name&#10;&#10;Description automatically generated">
            <a:extLst>
              <a:ext uri="{FF2B5EF4-FFF2-40B4-BE49-F238E27FC236}">
                <a16:creationId xmlns:a16="http://schemas.microsoft.com/office/drawing/2014/main" id="{B774D03D-CA75-42A3-852B-CC0A1877934B}"/>
              </a:ext>
            </a:extLst>
          </p:cNvPr>
          <p:cNvPicPr>
            <a:picLocks noChangeAspect="1"/>
          </p:cNvPicPr>
          <p:nvPr userDrawn="1"/>
        </p:nvPicPr>
        <p:blipFill>
          <a:blip r:embed="rId3"/>
          <a:stretch>
            <a:fillRect/>
          </a:stretch>
        </p:blipFill>
        <p:spPr>
          <a:xfrm>
            <a:off x="7071756" y="5735637"/>
            <a:ext cx="1296921" cy="7115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968">
          <p15:clr>
            <a:srgbClr val="FBAE40"/>
          </p15:clr>
        </p15:guide>
        <p15:guide id="2" pos="3840">
          <p15:clr>
            <a:srgbClr val="FBAE40"/>
          </p15:clr>
        </p15:guide>
        <p15:guide id="3" pos="7200">
          <p15:clr>
            <a:srgbClr val="FBAE40"/>
          </p15:clr>
        </p15:guide>
        <p15:guide id="4" pos="408">
          <p15:clr>
            <a:srgbClr val="FBAE40"/>
          </p15:clr>
        </p15:guide>
        <p15:guide id="5" orient="horz" pos="3576">
          <p15:clr>
            <a:srgbClr val="FBAE40"/>
          </p15:clr>
        </p15:guide>
        <p15:guide id="6" orient="horz" pos="4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7700" y="685800"/>
            <a:ext cx="4124325" cy="13716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261674" y="685801"/>
            <a:ext cx="6168325" cy="50291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47700" y="2057400"/>
            <a:ext cx="41243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5" name="Picture 4" descr="A picture containing text, clipart&#10;&#10;Description automatically generated">
            <a:extLst>
              <a:ext uri="{FF2B5EF4-FFF2-40B4-BE49-F238E27FC236}">
                <a16:creationId xmlns:a16="http://schemas.microsoft.com/office/drawing/2014/main" id="{0C15937B-F6EB-449A-B4A3-F2824C4C0E8D}"/>
              </a:ext>
            </a:extLst>
          </p:cNvPr>
          <p:cNvPicPr>
            <a:picLocks noChangeAspect="1"/>
          </p:cNvPicPr>
          <p:nvPr userDrawn="1"/>
        </p:nvPicPr>
        <p:blipFill>
          <a:blip r:embed="rId2"/>
          <a:stretch>
            <a:fillRect/>
          </a:stretch>
        </p:blipFill>
        <p:spPr>
          <a:xfrm>
            <a:off x="4390419" y="5677158"/>
            <a:ext cx="729827" cy="738216"/>
          </a:xfrm>
          <a:prstGeom prst="rect">
            <a:avLst/>
          </a:prstGeom>
        </p:spPr>
      </p:pic>
      <p:pic>
        <p:nvPicPr>
          <p:cNvPr id="6" name="Picture 5" descr="Logo, company name&#10;&#10;Description automatically generated">
            <a:extLst>
              <a:ext uri="{FF2B5EF4-FFF2-40B4-BE49-F238E27FC236}">
                <a16:creationId xmlns:a16="http://schemas.microsoft.com/office/drawing/2014/main" id="{39D5EDFC-34F9-4E12-A486-0EF26D336512}"/>
              </a:ext>
            </a:extLst>
          </p:cNvPr>
          <p:cNvPicPr>
            <a:picLocks noChangeAspect="1"/>
          </p:cNvPicPr>
          <p:nvPr userDrawn="1"/>
        </p:nvPicPr>
        <p:blipFill>
          <a:blip r:embed="rId3"/>
          <a:stretch>
            <a:fillRect/>
          </a:stretch>
        </p:blipFill>
        <p:spPr>
          <a:xfrm>
            <a:off x="7071756" y="5735637"/>
            <a:ext cx="1296921" cy="7115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7700" y="685800"/>
            <a:ext cx="4124325" cy="13716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253924" y="685801"/>
            <a:ext cx="6176075" cy="50291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7700" y="2057400"/>
            <a:ext cx="41243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5" name="Picture 4" descr="A picture containing text, clipart&#10;&#10;Description automatically generated">
            <a:extLst>
              <a:ext uri="{FF2B5EF4-FFF2-40B4-BE49-F238E27FC236}">
                <a16:creationId xmlns:a16="http://schemas.microsoft.com/office/drawing/2014/main" id="{71704383-2B40-4009-AA7C-A4B2BE3AA781}"/>
              </a:ext>
            </a:extLst>
          </p:cNvPr>
          <p:cNvPicPr>
            <a:picLocks noChangeAspect="1"/>
          </p:cNvPicPr>
          <p:nvPr userDrawn="1"/>
        </p:nvPicPr>
        <p:blipFill>
          <a:blip r:embed="rId2"/>
          <a:stretch>
            <a:fillRect/>
          </a:stretch>
        </p:blipFill>
        <p:spPr>
          <a:xfrm>
            <a:off x="4390419" y="5677158"/>
            <a:ext cx="729827" cy="738216"/>
          </a:xfrm>
          <a:prstGeom prst="rect">
            <a:avLst/>
          </a:prstGeom>
        </p:spPr>
      </p:pic>
      <p:pic>
        <p:nvPicPr>
          <p:cNvPr id="6" name="Picture 5" descr="Logo, company name&#10;&#10;Description automatically generated">
            <a:extLst>
              <a:ext uri="{FF2B5EF4-FFF2-40B4-BE49-F238E27FC236}">
                <a16:creationId xmlns:a16="http://schemas.microsoft.com/office/drawing/2014/main" id="{8174449A-915E-48FA-A973-CA9947273494}"/>
              </a:ext>
            </a:extLst>
          </p:cNvPr>
          <p:cNvPicPr>
            <a:picLocks noChangeAspect="1"/>
          </p:cNvPicPr>
          <p:nvPr userDrawn="1"/>
        </p:nvPicPr>
        <p:blipFill>
          <a:blip r:embed="rId3"/>
          <a:stretch>
            <a:fillRect/>
          </a:stretch>
        </p:blipFill>
        <p:spPr>
          <a:xfrm>
            <a:off x="7071756" y="5735637"/>
            <a:ext cx="1296921" cy="7115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D73F5F-8539-2A45-BCE3-E59326F404F5}"/>
              </a:ext>
            </a:extLst>
          </p:cNvPr>
          <p:cNvPicPr>
            <a:picLocks noChangeAspect="1"/>
          </p:cNvPicPr>
          <p:nvPr userDrawn="1"/>
        </p:nvPicPr>
        <p:blipFill>
          <a:blip r:embed="rId11"/>
          <a:stretch>
            <a:fillRect/>
          </a:stretch>
        </p:blipFill>
        <p:spPr>
          <a:xfrm>
            <a:off x="-106017" y="-59635"/>
            <a:ext cx="12298017" cy="6917635"/>
          </a:xfrm>
          <a:prstGeom prst="rect">
            <a:avLst/>
          </a:prstGeom>
        </p:spPr>
      </p:pic>
      <p:sp>
        <p:nvSpPr>
          <p:cNvPr id="3" name="Text Placeholder 2"/>
          <p:cNvSpPr>
            <a:spLocks noGrp="1"/>
          </p:cNvSpPr>
          <p:nvPr>
            <p:ph type="body" idx="1"/>
          </p:nvPr>
        </p:nvSpPr>
        <p:spPr>
          <a:xfrm>
            <a:off x="647700" y="1825625"/>
            <a:ext cx="10782300" cy="38893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1">
            <a:extLst>
              <a:ext uri="{FF2B5EF4-FFF2-40B4-BE49-F238E27FC236}">
                <a16:creationId xmlns:a16="http://schemas.microsoft.com/office/drawing/2014/main" id="{81ABF082-7A8F-9D4D-97A7-7E7C3EABBB4A}"/>
              </a:ext>
            </a:extLst>
          </p:cNvPr>
          <p:cNvSpPr>
            <a:spLocks noGrp="1"/>
          </p:cNvSpPr>
          <p:nvPr>
            <p:ph type="title"/>
          </p:nvPr>
        </p:nvSpPr>
        <p:spPr>
          <a:xfrm>
            <a:off x="647700" y="685800"/>
            <a:ext cx="10782300" cy="1004888"/>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a:extLst>
              <a:ext uri="{FF2B5EF4-FFF2-40B4-BE49-F238E27FC236}">
                <a16:creationId xmlns:a16="http://schemas.microsoft.com/office/drawing/2014/main" id="{20BC45E8-1CD7-8C4C-8B63-88E4F8C5C3C0}"/>
              </a:ext>
            </a:extLst>
          </p:cNvPr>
          <p:cNvPicPr>
            <a:picLocks noChangeAspect="1"/>
          </p:cNvPicPr>
          <p:nvPr userDrawn="1"/>
        </p:nvPicPr>
        <p:blipFill>
          <a:blip r:embed="rId12"/>
          <a:stretch>
            <a:fillRect/>
          </a:stretch>
        </p:blipFill>
        <p:spPr>
          <a:xfrm>
            <a:off x="10282471" y="5715000"/>
            <a:ext cx="1147529" cy="427409"/>
          </a:xfrm>
          <a:prstGeom prst="rect">
            <a:avLst/>
          </a:prstGeom>
        </p:spPr>
      </p:pic>
      <p:sp>
        <p:nvSpPr>
          <p:cNvPr id="2" name="TextBox 1">
            <a:extLst>
              <a:ext uri="{FF2B5EF4-FFF2-40B4-BE49-F238E27FC236}">
                <a16:creationId xmlns:a16="http://schemas.microsoft.com/office/drawing/2014/main" id="{7A9AD708-9C97-AD40-876F-19ED8AA3E70B}"/>
              </a:ext>
            </a:extLst>
          </p:cNvPr>
          <p:cNvSpPr txBox="1"/>
          <p:nvPr userDrawn="1"/>
        </p:nvSpPr>
        <p:spPr>
          <a:xfrm>
            <a:off x="647700" y="5943898"/>
            <a:ext cx="2256972" cy="253916"/>
          </a:xfrm>
          <a:prstGeom prst="rect">
            <a:avLst/>
          </a:prstGeom>
          <a:noFill/>
        </p:spPr>
        <p:txBody>
          <a:bodyPr wrap="square" rtlCol="0">
            <a:spAutoFit/>
          </a:bodyPr>
          <a:lstStyle/>
          <a:p>
            <a:pPr algn="l"/>
            <a:r>
              <a:rPr lang="en-US" sz="1050" b="1" i="0" spc="300" dirty="0">
                <a:solidFill>
                  <a:schemeClr val="bg1"/>
                </a:solidFill>
                <a:latin typeface="Myriad Pro Bold Condensed" panose="020B0503030403020204" pitchFamily="34" charset="0"/>
              </a:rPr>
              <a:t>NORTHEAST.EDU</a:t>
            </a:r>
          </a:p>
        </p:txBody>
      </p:sp>
    </p:spTree>
    <p:extLst>
      <p:ext uri="{BB962C8B-B14F-4D97-AF65-F5344CB8AC3E}">
        <p14:creationId xmlns:p14="http://schemas.microsoft.com/office/powerpoint/2010/main" val="1107867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b="0" i="0" kern="1200" cap="all" baseline="0">
          <a:solidFill>
            <a:schemeClr val="tx1">
              <a:lumMod val="65000"/>
              <a:lumOff val="35000"/>
            </a:schemeClr>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baseline="0">
          <a:solidFill>
            <a:srgbClr val="BC1E3E"/>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lumMod val="65000"/>
              <a:lumOff val="35000"/>
            </a:schemeClr>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lumMod val="65000"/>
              <a:lumOff val="35000"/>
            </a:schemeClr>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1" kern="1200" baseline="0">
          <a:solidFill>
            <a:schemeClr val="tx1">
              <a:lumMod val="65000"/>
              <a:lumOff val="35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1" kern="1200" baseline="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08">
          <p15:clr>
            <a:srgbClr val="F26B43"/>
          </p15:clr>
        </p15:guide>
        <p15:guide id="4" pos="7200">
          <p15:clr>
            <a:srgbClr val="F26B43"/>
          </p15:clr>
        </p15:guide>
        <p15:guide id="5" orient="horz" pos="432">
          <p15:clr>
            <a:srgbClr val="F26B43"/>
          </p15:clr>
        </p15:guide>
        <p15:guide id="6" orient="horz" pos="3600">
          <p15:clr>
            <a:srgbClr val="F26B43"/>
          </p15:clr>
        </p15:guide>
        <p15:guide id="7" orient="horz" pos="3864" userDrawn="1">
          <p15:clr>
            <a:srgbClr val="F26B43"/>
          </p15:clr>
        </p15:guide>
        <p15:guide id="8" orient="horz" pos="34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stock.adobe.com/?ef_id=9563479c9dd21157108725c123a99dc8:G:s&amp;s_kwcid=AL!3085!10!78821359971052!78821599150826&amp;as_channel=sem&amp;as_campclass=nonbrand&amp;as_campaign=US|CPRO|Stock|AWAR|Clipart_BMM|BNG||&amp;as_source=bing&amp;as_camptype=acquisition&amp;sdid=KQPIC&amp;mv=search&amp;as_audience=cor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jpg"/><Relationship Id="rId4" Type="http://schemas.openxmlformats.org/officeDocument/2006/relationships/hyperlink" Target="https://delangke.en.made-in-china.com/product/QdhJqUEDIRWa/China-Electronic-Tag-for-RFID-Cattle-GPS-Tracking-Ear-Tags.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EDF0-06B7-E64C-AF6A-F46DDF13F6B9}"/>
              </a:ext>
            </a:extLst>
          </p:cNvPr>
          <p:cNvSpPr>
            <a:spLocks noGrp="1"/>
          </p:cNvSpPr>
          <p:nvPr>
            <p:ph type="ctrTitle"/>
          </p:nvPr>
        </p:nvSpPr>
        <p:spPr/>
        <p:txBody>
          <a:bodyPr/>
          <a:lstStyle/>
          <a:p>
            <a:r>
              <a:rPr lang="en-US" dirty="0">
                <a:latin typeface="Calibri Light" panose="020F0302020204030204" pitchFamily="34" charset="0"/>
              </a:rPr>
              <a:t>Precision Agriculture</a:t>
            </a:r>
          </a:p>
        </p:txBody>
      </p:sp>
      <p:sp>
        <p:nvSpPr>
          <p:cNvPr id="3" name="Subtitle 2">
            <a:extLst>
              <a:ext uri="{FF2B5EF4-FFF2-40B4-BE49-F238E27FC236}">
                <a16:creationId xmlns:a16="http://schemas.microsoft.com/office/drawing/2014/main" id="{7E4D1744-1FE2-454C-BD7E-CD272A15A6DC}"/>
              </a:ext>
            </a:extLst>
          </p:cNvPr>
          <p:cNvSpPr>
            <a:spLocks noGrp="1"/>
          </p:cNvSpPr>
          <p:nvPr>
            <p:ph type="subTitle" idx="1"/>
          </p:nvPr>
        </p:nvSpPr>
        <p:spPr/>
        <p:txBody>
          <a:bodyPr/>
          <a:lstStyle/>
          <a:p>
            <a:r>
              <a:rPr lang="en-US" dirty="0"/>
              <a:t>Why do we use it?</a:t>
            </a:r>
          </a:p>
          <a:p>
            <a:r>
              <a:rPr lang="en-US" dirty="0"/>
              <a:t>What is it?</a:t>
            </a:r>
          </a:p>
        </p:txBody>
      </p:sp>
    </p:spTree>
    <p:extLst>
      <p:ext uri="{BB962C8B-B14F-4D97-AF65-F5344CB8AC3E}">
        <p14:creationId xmlns:p14="http://schemas.microsoft.com/office/powerpoint/2010/main" val="1694853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6A46B-237C-4ED0-B433-F97F6796B215}"/>
              </a:ext>
            </a:extLst>
          </p:cNvPr>
          <p:cNvSpPr>
            <a:spLocks noGrp="1"/>
          </p:cNvSpPr>
          <p:nvPr>
            <p:ph type="title"/>
          </p:nvPr>
        </p:nvSpPr>
        <p:spPr>
          <a:xfrm>
            <a:off x="647700" y="161961"/>
            <a:ext cx="10706100" cy="1414220"/>
          </a:xfrm>
        </p:spPr>
        <p:txBody>
          <a:bodyPr/>
          <a:lstStyle/>
          <a:p>
            <a:r>
              <a:rPr lang="en-US" dirty="0"/>
              <a:t>Corresponding Subsoil moisture Map</a:t>
            </a:r>
          </a:p>
        </p:txBody>
      </p:sp>
      <p:pic>
        <p:nvPicPr>
          <p:cNvPr id="4" name="Google Shape;137;p25" descr="https://lh3.googleusercontent.com/mG4NzwJvQuUnexLc3aDbeoqvB_L9PHjl5jj7_WTO1_VlB-IgvYLiQ0qa9PqECwASwBfsKxoB6GvtvWG_NDYNext5Xa-6Sy3B7t6d5inCcXabyvWgxrJIxbOhBYpYEE_x00pEUtSh4QcVtXMa">
            <a:extLst>
              <a:ext uri="{FF2B5EF4-FFF2-40B4-BE49-F238E27FC236}">
                <a16:creationId xmlns:a16="http://schemas.microsoft.com/office/drawing/2014/main" id="{1FE7B7EA-E4FF-47A1-A23E-9435FD95121B}"/>
              </a:ext>
            </a:extLst>
          </p:cNvPr>
          <p:cNvPicPr preferRelativeResize="0">
            <a:picLocks noGrp="1"/>
          </p:cNvPicPr>
          <p:nvPr>
            <p:ph idx="1"/>
          </p:nvPr>
        </p:nvPicPr>
        <p:blipFill rotWithShape="1">
          <a:blip r:embed="rId3">
            <a:alphaModFix/>
          </a:blip>
          <a:srcRect/>
          <a:stretch/>
        </p:blipFill>
        <p:spPr>
          <a:xfrm>
            <a:off x="4433778" y="1249831"/>
            <a:ext cx="7027902" cy="4082397"/>
          </a:xfrm>
          <a:prstGeom prst="rect">
            <a:avLst/>
          </a:prstGeom>
          <a:noFill/>
          <a:ln>
            <a:noFill/>
          </a:ln>
        </p:spPr>
      </p:pic>
      <p:sp>
        <p:nvSpPr>
          <p:cNvPr id="5" name="TextBox 4">
            <a:extLst>
              <a:ext uri="{FF2B5EF4-FFF2-40B4-BE49-F238E27FC236}">
                <a16:creationId xmlns:a16="http://schemas.microsoft.com/office/drawing/2014/main" id="{A4EC4AF5-E15C-47C8-B7FF-F1EECA6EC8C3}"/>
              </a:ext>
            </a:extLst>
          </p:cNvPr>
          <p:cNvSpPr txBox="1"/>
          <p:nvPr/>
        </p:nvSpPr>
        <p:spPr>
          <a:xfrm>
            <a:off x="470517" y="1249831"/>
            <a:ext cx="3484795" cy="4611968"/>
          </a:xfrm>
          <a:prstGeom prst="rect">
            <a:avLst/>
          </a:prstGeom>
          <a:noFill/>
        </p:spPr>
        <p:txBody>
          <a:bodyPr wrap="square" rtlCol="0">
            <a:spAutoFit/>
          </a:bodyPr>
          <a:lstStyle/>
          <a:p>
            <a:pPr>
              <a:lnSpc>
                <a:spcPct val="150000"/>
              </a:lnSpc>
            </a:pPr>
            <a:r>
              <a:rPr lang="en-US" dirty="0"/>
              <a:t>Dark Blue—highest amount of moisture in soil layer</a:t>
            </a:r>
          </a:p>
          <a:p>
            <a:pPr>
              <a:lnSpc>
                <a:spcPct val="150000"/>
              </a:lnSpc>
            </a:pPr>
            <a:r>
              <a:rPr lang="en-US" dirty="0"/>
              <a:t>Medium Blue—2</a:t>
            </a:r>
            <a:r>
              <a:rPr lang="en-US" baseline="30000" dirty="0"/>
              <a:t>nd</a:t>
            </a:r>
            <a:r>
              <a:rPr lang="en-US" dirty="0"/>
              <a:t> Best</a:t>
            </a:r>
          </a:p>
          <a:p>
            <a:pPr>
              <a:lnSpc>
                <a:spcPct val="150000"/>
              </a:lnSpc>
            </a:pPr>
            <a:r>
              <a:rPr lang="en-US" dirty="0"/>
              <a:t>Light Blue—3</a:t>
            </a:r>
            <a:r>
              <a:rPr lang="en-US" baseline="30000" dirty="0"/>
              <a:t>rd</a:t>
            </a:r>
            <a:r>
              <a:rPr lang="en-US" dirty="0"/>
              <a:t> Best</a:t>
            </a:r>
          </a:p>
          <a:p>
            <a:pPr>
              <a:lnSpc>
                <a:spcPct val="150000"/>
              </a:lnSpc>
            </a:pPr>
            <a:r>
              <a:rPr lang="en-US" dirty="0"/>
              <a:t>Dark Green—4</a:t>
            </a:r>
            <a:r>
              <a:rPr lang="en-US" baseline="30000" dirty="0"/>
              <a:t>th</a:t>
            </a:r>
            <a:r>
              <a:rPr lang="en-US" dirty="0"/>
              <a:t> Best</a:t>
            </a:r>
          </a:p>
          <a:p>
            <a:pPr>
              <a:lnSpc>
                <a:spcPct val="150000"/>
              </a:lnSpc>
            </a:pPr>
            <a:r>
              <a:rPr lang="en-US" dirty="0"/>
              <a:t>Med Green—5</a:t>
            </a:r>
            <a:r>
              <a:rPr lang="en-US" baseline="30000" dirty="0"/>
              <a:t>th</a:t>
            </a:r>
            <a:r>
              <a:rPr lang="en-US" dirty="0"/>
              <a:t> Best</a:t>
            </a:r>
          </a:p>
          <a:p>
            <a:pPr>
              <a:lnSpc>
                <a:spcPct val="150000"/>
              </a:lnSpc>
            </a:pPr>
            <a:r>
              <a:rPr lang="en-US" dirty="0"/>
              <a:t>Light Green—6</a:t>
            </a:r>
            <a:r>
              <a:rPr lang="en-US" baseline="30000" dirty="0"/>
              <a:t>th</a:t>
            </a:r>
            <a:r>
              <a:rPr lang="en-US" dirty="0"/>
              <a:t> Best</a:t>
            </a:r>
          </a:p>
          <a:p>
            <a:pPr>
              <a:lnSpc>
                <a:spcPct val="150000"/>
              </a:lnSpc>
            </a:pPr>
            <a:r>
              <a:rPr lang="en-US" dirty="0"/>
              <a:t>Yellow—7</a:t>
            </a:r>
            <a:r>
              <a:rPr lang="en-US" baseline="30000" dirty="0"/>
              <a:t>th</a:t>
            </a:r>
            <a:r>
              <a:rPr lang="en-US" dirty="0"/>
              <a:t> Best</a:t>
            </a:r>
          </a:p>
          <a:p>
            <a:pPr>
              <a:lnSpc>
                <a:spcPct val="150000"/>
              </a:lnSpc>
            </a:pPr>
            <a:r>
              <a:rPr lang="en-US" dirty="0"/>
              <a:t>Light Orange—8</a:t>
            </a:r>
            <a:r>
              <a:rPr lang="en-US" baseline="30000" dirty="0"/>
              <a:t>th</a:t>
            </a:r>
            <a:r>
              <a:rPr lang="en-US" dirty="0"/>
              <a:t> Best</a:t>
            </a:r>
          </a:p>
          <a:p>
            <a:pPr>
              <a:lnSpc>
                <a:spcPct val="150000"/>
              </a:lnSpc>
            </a:pPr>
            <a:r>
              <a:rPr lang="en-US" dirty="0"/>
              <a:t>Dark Orange—9</a:t>
            </a:r>
            <a:r>
              <a:rPr lang="en-US" baseline="30000" dirty="0"/>
              <a:t>th</a:t>
            </a:r>
            <a:r>
              <a:rPr lang="en-US" dirty="0"/>
              <a:t> Best</a:t>
            </a:r>
          </a:p>
          <a:p>
            <a:pPr>
              <a:lnSpc>
                <a:spcPct val="150000"/>
              </a:lnSpc>
            </a:pPr>
            <a:r>
              <a:rPr lang="en-US" dirty="0"/>
              <a:t>Red—Poorest </a:t>
            </a:r>
          </a:p>
        </p:txBody>
      </p:sp>
      <p:sp>
        <p:nvSpPr>
          <p:cNvPr id="3" name="TextBox 2">
            <a:extLst>
              <a:ext uri="{FF2B5EF4-FFF2-40B4-BE49-F238E27FC236}">
                <a16:creationId xmlns:a16="http://schemas.microsoft.com/office/drawing/2014/main" id="{32113F89-06CA-4758-93B9-5907D44D899C}"/>
              </a:ext>
            </a:extLst>
          </p:cNvPr>
          <p:cNvSpPr txBox="1"/>
          <p:nvPr/>
        </p:nvSpPr>
        <p:spPr>
          <a:xfrm>
            <a:off x="363984" y="6525087"/>
            <a:ext cx="5504156" cy="261610"/>
          </a:xfrm>
          <a:prstGeom prst="rect">
            <a:avLst/>
          </a:prstGeom>
          <a:noFill/>
        </p:spPr>
        <p:txBody>
          <a:bodyPr wrap="square" rtlCol="0">
            <a:spAutoFit/>
          </a:bodyPr>
          <a:lstStyle/>
          <a:p>
            <a:r>
              <a:rPr lang="en-US" sz="1100" dirty="0"/>
              <a:t>Photo courtesy of Northeast Community College</a:t>
            </a:r>
          </a:p>
        </p:txBody>
      </p:sp>
    </p:spTree>
    <p:extLst>
      <p:ext uri="{BB962C8B-B14F-4D97-AF65-F5344CB8AC3E}">
        <p14:creationId xmlns:p14="http://schemas.microsoft.com/office/powerpoint/2010/main" val="4259031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7F315-6910-454F-97D1-DACEA9BB4C65}"/>
              </a:ext>
            </a:extLst>
          </p:cNvPr>
          <p:cNvSpPr>
            <a:spLocks noGrp="1"/>
          </p:cNvSpPr>
          <p:nvPr>
            <p:ph type="title"/>
          </p:nvPr>
        </p:nvSpPr>
        <p:spPr/>
        <p:txBody>
          <a:bodyPr/>
          <a:lstStyle/>
          <a:p>
            <a:r>
              <a:rPr lang="en-US" dirty="0"/>
              <a:t>Analyze the Maps (Mingle/Pair/Share)</a:t>
            </a:r>
          </a:p>
        </p:txBody>
      </p:sp>
      <p:sp>
        <p:nvSpPr>
          <p:cNvPr id="3" name="Content Placeholder 2">
            <a:extLst>
              <a:ext uri="{FF2B5EF4-FFF2-40B4-BE49-F238E27FC236}">
                <a16:creationId xmlns:a16="http://schemas.microsoft.com/office/drawing/2014/main" id="{AB5736E6-B718-4B56-9E2C-DF70E1848F92}"/>
              </a:ext>
            </a:extLst>
          </p:cNvPr>
          <p:cNvSpPr>
            <a:spLocks noGrp="1"/>
          </p:cNvSpPr>
          <p:nvPr>
            <p:ph idx="1"/>
          </p:nvPr>
        </p:nvSpPr>
        <p:spPr/>
        <p:txBody>
          <a:bodyPr/>
          <a:lstStyle/>
          <a:p>
            <a:r>
              <a:rPr lang="en-US" dirty="0"/>
              <a:t>Compare the soil moisture and yield maps</a:t>
            </a:r>
          </a:p>
          <a:p>
            <a:pPr lvl="1"/>
            <a:r>
              <a:rPr lang="en-US" dirty="0"/>
              <a:t>What similarities are there?</a:t>
            </a:r>
          </a:p>
          <a:p>
            <a:pPr lvl="2"/>
            <a:r>
              <a:rPr lang="en-US" dirty="0"/>
              <a:t>What could account for these similarities?</a:t>
            </a:r>
          </a:p>
          <a:p>
            <a:pPr lvl="1"/>
            <a:r>
              <a:rPr lang="en-US" dirty="0"/>
              <a:t>What differences are there?</a:t>
            </a:r>
          </a:p>
          <a:p>
            <a:pPr lvl="2"/>
            <a:r>
              <a:rPr lang="en-US" dirty="0"/>
              <a:t>What could account for those differences?</a:t>
            </a:r>
          </a:p>
          <a:p>
            <a:r>
              <a:rPr lang="en-US" dirty="0"/>
              <a:t>Side by side comparison on the next slide!</a:t>
            </a:r>
          </a:p>
        </p:txBody>
      </p:sp>
    </p:spTree>
    <p:extLst>
      <p:ext uri="{BB962C8B-B14F-4D97-AF65-F5344CB8AC3E}">
        <p14:creationId xmlns:p14="http://schemas.microsoft.com/office/powerpoint/2010/main" val="1387275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8958-6229-47DC-8BC4-AED6DFFA24E2}"/>
              </a:ext>
            </a:extLst>
          </p:cNvPr>
          <p:cNvSpPr>
            <a:spLocks noGrp="1"/>
          </p:cNvSpPr>
          <p:nvPr>
            <p:ph type="title"/>
          </p:nvPr>
        </p:nvSpPr>
        <p:spPr>
          <a:xfrm>
            <a:off x="273518" y="284525"/>
            <a:ext cx="5740189" cy="1414220"/>
          </a:xfrm>
        </p:spPr>
        <p:txBody>
          <a:bodyPr/>
          <a:lstStyle/>
          <a:p>
            <a:r>
              <a:rPr lang="en-US" dirty="0"/>
              <a:t>Compare &amp; Contrast</a:t>
            </a:r>
          </a:p>
        </p:txBody>
      </p:sp>
      <p:pic>
        <p:nvPicPr>
          <p:cNvPr id="4" name="Google Shape;129;p24" descr="https://lh3.googleusercontent.com/co03hzqou9iB2BWV0DNgPVxZZxc-S5fr-ANocAYhAedHhpKAFXsDZNOcLJeGFNaSa8XRcC_aI3R7JK3LzrDpkd5tRKpSLZ9EU1POJ7974ABZw7V7q5bq7_bMo3-Nu9Tcv6HQ6JKm4GtO7Ois">
            <a:extLst>
              <a:ext uri="{FF2B5EF4-FFF2-40B4-BE49-F238E27FC236}">
                <a16:creationId xmlns:a16="http://schemas.microsoft.com/office/drawing/2014/main" id="{A05EF4A1-6A63-45B2-97F6-541EADC3A927}"/>
              </a:ext>
            </a:extLst>
          </p:cNvPr>
          <p:cNvPicPr preferRelativeResize="0">
            <a:picLocks noGrp="1"/>
          </p:cNvPicPr>
          <p:nvPr>
            <p:ph idx="1"/>
          </p:nvPr>
        </p:nvPicPr>
        <p:blipFill rotWithShape="1">
          <a:blip r:embed="rId3">
            <a:alphaModFix/>
          </a:blip>
          <a:srcRect/>
          <a:stretch/>
        </p:blipFill>
        <p:spPr>
          <a:xfrm>
            <a:off x="355809" y="1538242"/>
            <a:ext cx="5395248" cy="3781515"/>
          </a:xfrm>
          <a:prstGeom prst="rect">
            <a:avLst/>
          </a:prstGeom>
          <a:noFill/>
          <a:ln>
            <a:noFill/>
          </a:ln>
        </p:spPr>
      </p:pic>
      <p:pic>
        <p:nvPicPr>
          <p:cNvPr id="5" name="Google Shape;137;p25" descr="https://lh3.googleusercontent.com/mG4NzwJvQuUnexLc3aDbeoqvB_L9PHjl5jj7_WTO1_VlB-IgvYLiQ0qa9PqECwASwBfsKxoB6GvtvWG_NDYNext5Xa-6Sy3B7t6d5inCcXabyvWgxrJIxbOhBYpYEE_x00pEUtSh4QcVtXMa">
            <a:extLst>
              <a:ext uri="{FF2B5EF4-FFF2-40B4-BE49-F238E27FC236}">
                <a16:creationId xmlns:a16="http://schemas.microsoft.com/office/drawing/2014/main" id="{7789FF37-4654-484A-B9FA-298D8D5FED6F}"/>
              </a:ext>
            </a:extLst>
          </p:cNvPr>
          <p:cNvPicPr preferRelativeResize="0">
            <a:picLocks/>
          </p:cNvPicPr>
          <p:nvPr/>
        </p:nvPicPr>
        <p:blipFill rotWithShape="1">
          <a:blip r:embed="rId4">
            <a:alphaModFix/>
          </a:blip>
          <a:srcRect/>
          <a:stretch/>
        </p:blipFill>
        <p:spPr>
          <a:xfrm>
            <a:off x="5858540" y="120977"/>
            <a:ext cx="6059942" cy="3409032"/>
          </a:xfrm>
          <a:prstGeom prst="rect">
            <a:avLst/>
          </a:prstGeom>
          <a:noFill/>
          <a:ln>
            <a:noFill/>
          </a:ln>
        </p:spPr>
      </p:pic>
      <p:sp>
        <p:nvSpPr>
          <p:cNvPr id="6" name="TextBox 5">
            <a:extLst>
              <a:ext uri="{FF2B5EF4-FFF2-40B4-BE49-F238E27FC236}">
                <a16:creationId xmlns:a16="http://schemas.microsoft.com/office/drawing/2014/main" id="{B908F589-F2B6-4AC3-AC9C-6B7D0619112B}"/>
              </a:ext>
            </a:extLst>
          </p:cNvPr>
          <p:cNvSpPr txBox="1"/>
          <p:nvPr/>
        </p:nvSpPr>
        <p:spPr>
          <a:xfrm>
            <a:off x="5858540" y="3615070"/>
            <a:ext cx="6198781" cy="646331"/>
          </a:xfrm>
          <a:prstGeom prst="rect">
            <a:avLst/>
          </a:prstGeom>
          <a:noFill/>
        </p:spPr>
        <p:txBody>
          <a:bodyPr wrap="square" rtlCol="0">
            <a:spAutoFit/>
          </a:bodyPr>
          <a:lstStyle/>
          <a:p>
            <a:r>
              <a:rPr lang="en-US" dirty="0"/>
              <a:t>Subsoil moisture map: Blue is the best soil and red is the worst</a:t>
            </a:r>
          </a:p>
        </p:txBody>
      </p:sp>
      <p:sp>
        <p:nvSpPr>
          <p:cNvPr id="7" name="TextBox 6">
            <a:extLst>
              <a:ext uri="{FF2B5EF4-FFF2-40B4-BE49-F238E27FC236}">
                <a16:creationId xmlns:a16="http://schemas.microsoft.com/office/drawing/2014/main" id="{7C6046F6-9A3D-4E9B-BCAC-FC5A19130520}"/>
              </a:ext>
            </a:extLst>
          </p:cNvPr>
          <p:cNvSpPr txBox="1"/>
          <p:nvPr/>
        </p:nvSpPr>
        <p:spPr>
          <a:xfrm>
            <a:off x="273516" y="5319757"/>
            <a:ext cx="5740191" cy="369332"/>
          </a:xfrm>
          <a:prstGeom prst="rect">
            <a:avLst/>
          </a:prstGeom>
          <a:noFill/>
        </p:spPr>
        <p:txBody>
          <a:bodyPr wrap="square" rtlCol="0">
            <a:spAutoFit/>
          </a:bodyPr>
          <a:lstStyle/>
          <a:p>
            <a:r>
              <a:rPr lang="en-US" dirty="0"/>
              <a:t>Yield map: Dark green is the best and red is the worst</a:t>
            </a:r>
          </a:p>
        </p:txBody>
      </p:sp>
      <p:sp>
        <p:nvSpPr>
          <p:cNvPr id="8" name="TextBox 7">
            <a:extLst>
              <a:ext uri="{FF2B5EF4-FFF2-40B4-BE49-F238E27FC236}">
                <a16:creationId xmlns:a16="http://schemas.microsoft.com/office/drawing/2014/main" id="{22D087D4-744C-465B-88E2-9EC788018DE4}"/>
              </a:ext>
            </a:extLst>
          </p:cNvPr>
          <p:cNvSpPr txBox="1"/>
          <p:nvPr/>
        </p:nvSpPr>
        <p:spPr>
          <a:xfrm>
            <a:off x="6095999" y="4508205"/>
            <a:ext cx="5652977" cy="369332"/>
          </a:xfrm>
          <a:prstGeom prst="rect">
            <a:avLst/>
          </a:prstGeom>
          <a:noFill/>
        </p:spPr>
        <p:txBody>
          <a:bodyPr wrap="square" rtlCol="0">
            <a:spAutoFit/>
          </a:bodyPr>
          <a:lstStyle/>
          <a:p>
            <a:r>
              <a:rPr lang="en-US" dirty="0"/>
              <a:t>What accounts for these similarities and differences?</a:t>
            </a:r>
          </a:p>
        </p:txBody>
      </p:sp>
    </p:spTree>
    <p:extLst>
      <p:ext uri="{BB962C8B-B14F-4D97-AF65-F5344CB8AC3E}">
        <p14:creationId xmlns:p14="http://schemas.microsoft.com/office/powerpoint/2010/main" val="2061920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4182F-59DF-47F9-AB0E-C405365F067D}"/>
              </a:ext>
            </a:extLst>
          </p:cNvPr>
          <p:cNvSpPr>
            <a:spLocks noGrp="1"/>
          </p:cNvSpPr>
          <p:nvPr>
            <p:ph type="title"/>
          </p:nvPr>
        </p:nvSpPr>
        <p:spPr/>
        <p:txBody>
          <a:bodyPr/>
          <a:lstStyle/>
          <a:p>
            <a:r>
              <a:rPr lang="en-US" dirty="0"/>
              <a:t>Misconceptions &amp; Myth</a:t>
            </a:r>
          </a:p>
        </p:txBody>
      </p:sp>
      <p:sp>
        <p:nvSpPr>
          <p:cNvPr id="3" name="Content Placeholder 2">
            <a:extLst>
              <a:ext uri="{FF2B5EF4-FFF2-40B4-BE49-F238E27FC236}">
                <a16:creationId xmlns:a16="http://schemas.microsoft.com/office/drawing/2014/main" id="{76E3A655-185A-4393-91CB-34D7DA291CBF}"/>
              </a:ext>
            </a:extLst>
          </p:cNvPr>
          <p:cNvSpPr>
            <a:spLocks noGrp="1"/>
          </p:cNvSpPr>
          <p:nvPr>
            <p:ph idx="1"/>
          </p:nvPr>
        </p:nvSpPr>
        <p:spPr>
          <a:xfrm>
            <a:off x="704850" y="1983830"/>
            <a:ext cx="10782300" cy="923330"/>
          </a:xfrm>
        </p:spPr>
        <p:txBody>
          <a:bodyPr/>
          <a:lstStyle/>
          <a:p>
            <a:pPr marL="0" indent="0" algn="ctr">
              <a:buNone/>
            </a:pPr>
            <a:r>
              <a:rPr lang="en-US" dirty="0"/>
              <a:t>Adopting precision ag is complex. There are some myths among operators.</a:t>
            </a:r>
          </a:p>
        </p:txBody>
      </p:sp>
      <p:pic>
        <p:nvPicPr>
          <p:cNvPr id="9" name="Graphic 8" descr="A confused face">
            <a:extLst>
              <a:ext uri="{FF2B5EF4-FFF2-40B4-BE49-F238E27FC236}">
                <a16:creationId xmlns:a16="http://schemas.microsoft.com/office/drawing/2014/main" id="{1F1A75CA-29B7-4E90-A002-39B9E81D85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363" y="528065"/>
            <a:ext cx="856695" cy="1070869"/>
          </a:xfrm>
          <a:prstGeom prst="rect">
            <a:avLst/>
          </a:prstGeom>
        </p:spPr>
      </p:pic>
      <p:sp>
        <p:nvSpPr>
          <p:cNvPr id="10" name="TextBox 9">
            <a:extLst>
              <a:ext uri="{FF2B5EF4-FFF2-40B4-BE49-F238E27FC236}">
                <a16:creationId xmlns:a16="http://schemas.microsoft.com/office/drawing/2014/main" id="{AEF4B6BB-A811-4812-9800-EC417EDE165D}"/>
              </a:ext>
            </a:extLst>
          </p:cNvPr>
          <p:cNvSpPr txBox="1"/>
          <p:nvPr/>
        </p:nvSpPr>
        <p:spPr>
          <a:xfrm>
            <a:off x="8606346" y="3409920"/>
            <a:ext cx="2698812" cy="923330"/>
          </a:xfrm>
          <a:prstGeom prst="rect">
            <a:avLst/>
          </a:prstGeom>
          <a:noFill/>
        </p:spPr>
        <p:txBody>
          <a:bodyPr wrap="square" rtlCol="0">
            <a:spAutoFit/>
          </a:bodyPr>
          <a:lstStyle/>
          <a:p>
            <a:pPr algn="ctr"/>
            <a:r>
              <a:rPr lang="en-US" dirty="0"/>
              <a:t>“I have to be a big operation to use precision agriculture.”</a:t>
            </a:r>
          </a:p>
        </p:txBody>
      </p:sp>
      <p:sp>
        <p:nvSpPr>
          <p:cNvPr id="11" name="TextBox 10">
            <a:extLst>
              <a:ext uri="{FF2B5EF4-FFF2-40B4-BE49-F238E27FC236}">
                <a16:creationId xmlns:a16="http://schemas.microsoft.com/office/drawing/2014/main" id="{148B05E7-798E-49F1-A5BA-7DF1BFFAAC82}"/>
              </a:ext>
            </a:extLst>
          </p:cNvPr>
          <p:cNvSpPr txBox="1"/>
          <p:nvPr/>
        </p:nvSpPr>
        <p:spPr>
          <a:xfrm>
            <a:off x="4746594" y="3409920"/>
            <a:ext cx="2698812" cy="1200329"/>
          </a:xfrm>
          <a:prstGeom prst="rect">
            <a:avLst/>
          </a:prstGeom>
          <a:noFill/>
        </p:spPr>
        <p:txBody>
          <a:bodyPr wrap="square" rtlCol="0">
            <a:spAutoFit/>
          </a:bodyPr>
          <a:lstStyle/>
          <a:p>
            <a:pPr algn="ctr"/>
            <a:r>
              <a:rPr lang="en-US" dirty="0"/>
              <a:t>“I have to implement a technology across the entire operation to see a benefit.”</a:t>
            </a:r>
          </a:p>
        </p:txBody>
      </p:sp>
      <p:sp>
        <p:nvSpPr>
          <p:cNvPr id="12" name="TextBox 11">
            <a:extLst>
              <a:ext uri="{FF2B5EF4-FFF2-40B4-BE49-F238E27FC236}">
                <a16:creationId xmlns:a16="http://schemas.microsoft.com/office/drawing/2014/main" id="{E63CA578-BF3A-4B5F-A0EC-C95CE5967690}"/>
              </a:ext>
            </a:extLst>
          </p:cNvPr>
          <p:cNvSpPr txBox="1"/>
          <p:nvPr/>
        </p:nvSpPr>
        <p:spPr>
          <a:xfrm>
            <a:off x="704850" y="3408073"/>
            <a:ext cx="2880804" cy="923330"/>
          </a:xfrm>
          <a:prstGeom prst="rect">
            <a:avLst/>
          </a:prstGeom>
          <a:noFill/>
        </p:spPr>
        <p:txBody>
          <a:bodyPr wrap="square" rtlCol="0">
            <a:spAutoFit/>
          </a:bodyPr>
          <a:lstStyle/>
          <a:p>
            <a:pPr algn="ctr"/>
            <a:r>
              <a:rPr lang="en-US" dirty="0"/>
              <a:t>“I have to buy all new equipment to implement precision ag.”</a:t>
            </a:r>
          </a:p>
        </p:txBody>
      </p:sp>
      <p:sp>
        <p:nvSpPr>
          <p:cNvPr id="4" name="TextBox 3">
            <a:extLst>
              <a:ext uri="{FF2B5EF4-FFF2-40B4-BE49-F238E27FC236}">
                <a16:creationId xmlns:a16="http://schemas.microsoft.com/office/drawing/2014/main" id="{926E23C3-E471-429A-B776-5768BD5F5943}"/>
              </a:ext>
            </a:extLst>
          </p:cNvPr>
          <p:cNvSpPr txBox="1"/>
          <p:nvPr/>
        </p:nvSpPr>
        <p:spPr>
          <a:xfrm>
            <a:off x="6867467" y="950095"/>
            <a:ext cx="3912243" cy="769441"/>
          </a:xfrm>
          <a:prstGeom prst="rect">
            <a:avLst/>
          </a:prstGeom>
          <a:noFill/>
        </p:spPr>
        <p:txBody>
          <a:bodyPr wrap="square" rtlCol="0">
            <a:spAutoFit/>
          </a:bodyPr>
          <a:lstStyle/>
          <a:p>
            <a:r>
              <a:rPr lang="en-US" sz="4400" dirty="0">
                <a:latin typeface="Calibri Light" panose="020F0302020204030204" pitchFamily="34" charset="0"/>
                <a:cs typeface="Calibri Light" panose="020F0302020204030204" pitchFamily="34" charset="0"/>
              </a:rPr>
              <a:t>DEBUNKED!</a:t>
            </a:r>
          </a:p>
        </p:txBody>
      </p:sp>
      <p:sp>
        <p:nvSpPr>
          <p:cNvPr id="5" name="TextBox 4">
            <a:extLst>
              <a:ext uri="{FF2B5EF4-FFF2-40B4-BE49-F238E27FC236}">
                <a16:creationId xmlns:a16="http://schemas.microsoft.com/office/drawing/2014/main" id="{EE12F0DA-EBB1-4E08-BD89-3F1005828ABA}"/>
              </a:ext>
            </a:extLst>
          </p:cNvPr>
          <p:cNvSpPr txBox="1"/>
          <p:nvPr/>
        </p:nvSpPr>
        <p:spPr>
          <a:xfrm>
            <a:off x="767864" y="2635529"/>
            <a:ext cx="2754775" cy="3139321"/>
          </a:xfrm>
          <a:prstGeom prst="rect">
            <a:avLst/>
          </a:prstGeom>
          <a:effectLst>
            <a:outerShdw blurRad="57150" dist="19050" dir="5400000" algn="ctr" rotWithShape="0">
              <a:srgbClr val="000000">
                <a:alpha val="63000"/>
              </a:srgbClr>
            </a:outerShdw>
            <a:softEdge rad="31750"/>
          </a:effectLst>
        </p:spPr>
        <p:style>
          <a:lnRef idx="0">
            <a:schemeClr val="accent6"/>
          </a:lnRef>
          <a:fillRef idx="1003">
            <a:schemeClr val="lt1"/>
          </a:fillRef>
          <a:effectRef idx="3">
            <a:schemeClr val="accent6"/>
          </a:effectRef>
          <a:fontRef idx="minor">
            <a:schemeClr val="lt1"/>
          </a:fontRef>
        </p:style>
        <p:txBody>
          <a:bodyPr wrap="square" rtlCol="0">
            <a:spAutoFit/>
          </a:bodyPr>
          <a:lstStyle/>
          <a:p>
            <a:pPr algn="ctr"/>
            <a:r>
              <a:rPr lang="en-US" dirty="0">
                <a:solidFill>
                  <a:schemeClr val="bg2"/>
                </a:solidFill>
              </a:rPr>
              <a:t>Equipment of nearly any age can be equipped with precision ag equipment.</a:t>
            </a:r>
          </a:p>
          <a:p>
            <a:pPr algn="ctr"/>
            <a:r>
              <a:rPr lang="en-US" dirty="0">
                <a:solidFill>
                  <a:schemeClr val="bg2"/>
                </a:solidFill>
              </a:rPr>
              <a:t>-Here are three sample vendors that work to set up older equipment with tech:</a:t>
            </a:r>
          </a:p>
          <a:p>
            <a:pPr marL="285750" indent="-285750" algn="ctr">
              <a:buFont typeface="Arial" panose="020B0604020202020204" pitchFamily="34" charset="0"/>
              <a:buChar char="•"/>
            </a:pPr>
            <a:r>
              <a:rPr lang="en-US" dirty="0">
                <a:solidFill>
                  <a:schemeClr val="bg2"/>
                </a:solidFill>
              </a:rPr>
              <a:t>Precision Planting</a:t>
            </a:r>
          </a:p>
          <a:p>
            <a:pPr marL="285750" indent="-285750" algn="ctr">
              <a:buFont typeface="Arial" panose="020B0604020202020204" pitchFamily="34" charset="0"/>
              <a:buChar char="•"/>
            </a:pPr>
            <a:r>
              <a:rPr lang="en-US" dirty="0">
                <a:solidFill>
                  <a:schemeClr val="bg2"/>
                </a:solidFill>
              </a:rPr>
              <a:t>Ag Leader</a:t>
            </a:r>
          </a:p>
          <a:p>
            <a:pPr marL="285750" indent="-285750" algn="ctr">
              <a:buFont typeface="Arial" panose="020B0604020202020204" pitchFamily="34" charset="0"/>
              <a:buChar char="•"/>
            </a:pPr>
            <a:r>
              <a:rPr lang="en-US" dirty="0">
                <a:solidFill>
                  <a:schemeClr val="bg2"/>
                </a:solidFill>
              </a:rPr>
              <a:t>Raven Industries</a:t>
            </a:r>
          </a:p>
        </p:txBody>
      </p:sp>
      <p:sp>
        <p:nvSpPr>
          <p:cNvPr id="6" name="TextBox 5">
            <a:extLst>
              <a:ext uri="{FF2B5EF4-FFF2-40B4-BE49-F238E27FC236}">
                <a16:creationId xmlns:a16="http://schemas.microsoft.com/office/drawing/2014/main" id="{B83CBEA9-3FBF-48A7-8DA4-90B305E6D64A}"/>
              </a:ext>
            </a:extLst>
          </p:cNvPr>
          <p:cNvSpPr txBox="1"/>
          <p:nvPr/>
        </p:nvSpPr>
        <p:spPr>
          <a:xfrm>
            <a:off x="4604558" y="3292056"/>
            <a:ext cx="2792383" cy="1754326"/>
          </a:xfrm>
          <a:prstGeom prst="rect">
            <a:avLst/>
          </a:prstGeom>
          <a:effectLst>
            <a:softEdge rad="63500"/>
          </a:effectLst>
        </p:spPr>
        <p:style>
          <a:lnRef idx="0">
            <a:scrgbClr r="0" g="0" b="0"/>
          </a:lnRef>
          <a:fillRef idx="1001">
            <a:schemeClr val="lt1"/>
          </a:fillRef>
          <a:effectRef idx="0">
            <a:scrgbClr r="0" g="0" b="0"/>
          </a:effectRef>
          <a:fontRef idx="major"/>
        </p:style>
        <p:txBody>
          <a:bodyPr wrap="square" rtlCol="0">
            <a:spAutoFit/>
          </a:bodyPr>
          <a:lstStyle/>
          <a:p>
            <a:pPr algn="ctr"/>
            <a:r>
              <a:rPr lang="en-US" dirty="0">
                <a:solidFill>
                  <a:schemeClr val="bg2"/>
                </a:solidFill>
              </a:rPr>
              <a:t>This is not all or nothing! You can choose how many acres/fields you want to test a technology with and change season to season. </a:t>
            </a:r>
          </a:p>
        </p:txBody>
      </p:sp>
      <p:sp>
        <p:nvSpPr>
          <p:cNvPr id="8" name="TextBox 7">
            <a:extLst>
              <a:ext uri="{FF2B5EF4-FFF2-40B4-BE49-F238E27FC236}">
                <a16:creationId xmlns:a16="http://schemas.microsoft.com/office/drawing/2014/main" id="{02999023-5A5E-4523-9E50-420901134DD4}"/>
              </a:ext>
            </a:extLst>
          </p:cNvPr>
          <p:cNvSpPr txBox="1"/>
          <p:nvPr/>
        </p:nvSpPr>
        <p:spPr>
          <a:xfrm>
            <a:off x="8472668" y="3153556"/>
            <a:ext cx="2832490" cy="2031325"/>
          </a:xfrm>
          <a:prstGeom prst="rect">
            <a:avLst/>
          </a:prstGeom>
          <a:effectLst>
            <a:softEdge rad="63500"/>
          </a:effectLst>
        </p:spPr>
        <p:style>
          <a:lnRef idx="0">
            <a:scrgbClr r="0" g="0" b="0"/>
          </a:lnRef>
          <a:fillRef idx="1001">
            <a:schemeClr val="lt1"/>
          </a:fillRef>
          <a:effectRef idx="0">
            <a:scrgbClr r="0" g="0" b="0"/>
          </a:effectRef>
          <a:fontRef idx="major"/>
        </p:style>
        <p:txBody>
          <a:bodyPr wrap="square" rtlCol="0">
            <a:spAutoFit/>
          </a:bodyPr>
          <a:lstStyle/>
          <a:p>
            <a:pPr algn="ctr"/>
            <a:r>
              <a:rPr lang="en-US" dirty="0">
                <a:solidFill>
                  <a:schemeClr val="bg2"/>
                </a:solidFill>
              </a:rPr>
              <a:t>Most precision ag companies charge on a per acre basis. This means you can see benefits on an operation of 100 acres or 1000 acres.</a:t>
            </a:r>
          </a:p>
        </p:txBody>
      </p:sp>
    </p:spTree>
    <p:extLst>
      <p:ext uri="{BB962C8B-B14F-4D97-AF65-F5344CB8AC3E}">
        <p14:creationId xmlns:p14="http://schemas.microsoft.com/office/powerpoint/2010/main" val="1619085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4" grpId="0"/>
      <p:bldP spid="5" grpId="0" animBg="1"/>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893C-6126-4714-9138-582659010BB6}"/>
              </a:ext>
            </a:extLst>
          </p:cNvPr>
          <p:cNvSpPr>
            <a:spLocks noGrp="1"/>
          </p:cNvSpPr>
          <p:nvPr>
            <p:ph type="title"/>
          </p:nvPr>
        </p:nvSpPr>
        <p:spPr>
          <a:xfrm>
            <a:off x="647700" y="685800"/>
            <a:ext cx="4124325" cy="1371600"/>
          </a:xfrm>
        </p:spPr>
        <p:txBody>
          <a:bodyPr anchor="b">
            <a:normAutofit/>
          </a:bodyPr>
          <a:lstStyle/>
          <a:p>
            <a:r>
              <a:rPr lang="en-US" dirty="0"/>
              <a:t>Some Challenges</a:t>
            </a:r>
          </a:p>
        </p:txBody>
      </p:sp>
      <p:pic>
        <p:nvPicPr>
          <p:cNvPr id="4" name="Content Placeholder 7" descr="Drone flying over a field">
            <a:extLst>
              <a:ext uri="{FF2B5EF4-FFF2-40B4-BE49-F238E27FC236}">
                <a16:creationId xmlns:a16="http://schemas.microsoft.com/office/drawing/2014/main" id="{E0442E75-1BDD-449C-B593-66622527ABAF}"/>
              </a:ext>
            </a:extLst>
          </p:cNvPr>
          <p:cNvPicPr>
            <a:picLocks noChangeAspect="1"/>
          </p:cNvPicPr>
          <p:nvPr/>
        </p:nvPicPr>
        <p:blipFill rotWithShape="1">
          <a:blip r:embed="rId3"/>
          <a:srcRect l="15175" r="2956"/>
          <a:stretch/>
        </p:blipFill>
        <p:spPr>
          <a:xfrm>
            <a:off x="5451676" y="685801"/>
            <a:ext cx="5978323" cy="4874285"/>
          </a:xfrm>
          <a:prstGeom prst="rect">
            <a:avLst/>
          </a:prstGeom>
          <a:noFill/>
        </p:spPr>
      </p:pic>
      <p:sp>
        <p:nvSpPr>
          <p:cNvPr id="3" name="Content Placeholder 2">
            <a:extLst>
              <a:ext uri="{FF2B5EF4-FFF2-40B4-BE49-F238E27FC236}">
                <a16:creationId xmlns:a16="http://schemas.microsoft.com/office/drawing/2014/main" id="{832EAC68-5AB2-40E0-ACEB-9DE5909C920A}"/>
              </a:ext>
            </a:extLst>
          </p:cNvPr>
          <p:cNvSpPr>
            <a:spLocks noGrp="1"/>
          </p:cNvSpPr>
          <p:nvPr>
            <p:ph type="body" sz="half" idx="2"/>
          </p:nvPr>
        </p:nvSpPr>
        <p:spPr>
          <a:xfrm>
            <a:off x="647700" y="2057400"/>
            <a:ext cx="4124325" cy="3657600"/>
          </a:xfrm>
        </p:spPr>
        <p:txBody>
          <a:bodyPr>
            <a:normAutofit/>
          </a:bodyPr>
          <a:lstStyle/>
          <a:p>
            <a:pPr marL="514350" indent="-514350">
              <a:buFont typeface="+mj-lt"/>
              <a:buAutoNum type="arabicPeriod"/>
            </a:pPr>
            <a:r>
              <a:rPr lang="en-US" sz="1800" dirty="0"/>
              <a:t>Full implementation takes time</a:t>
            </a:r>
          </a:p>
          <a:p>
            <a:pPr marL="514350" indent="-514350">
              <a:buFont typeface="+mj-lt"/>
              <a:buAutoNum type="arabicPeriod"/>
            </a:pPr>
            <a:r>
              <a:rPr lang="en-US" sz="1800" dirty="0"/>
              <a:t>Steep learning curve to analyze the data</a:t>
            </a:r>
          </a:p>
          <a:p>
            <a:pPr marL="514350" indent="-514350">
              <a:buFont typeface="+mj-lt"/>
              <a:buAutoNum type="arabicPeriod"/>
            </a:pPr>
            <a:r>
              <a:rPr lang="en-US" sz="1800" dirty="0"/>
              <a:t>Data analysis is a time-consuming project</a:t>
            </a:r>
          </a:p>
          <a:p>
            <a:pPr marL="514350" indent="-514350">
              <a:buFont typeface="+mj-lt"/>
              <a:buAutoNum type="arabicPeriod"/>
            </a:pPr>
            <a:r>
              <a:rPr lang="en-US" sz="1800" dirty="0"/>
              <a:t>Initial investment may be high</a:t>
            </a:r>
          </a:p>
          <a:p>
            <a:pPr marL="0" indent="0">
              <a:buNone/>
            </a:pPr>
            <a:r>
              <a:rPr lang="en-US" sz="1800" dirty="0">
                <a:solidFill>
                  <a:srgbClr val="0070C0"/>
                </a:solidFill>
              </a:rPr>
              <a:t>What other challenges can you think of?</a:t>
            </a:r>
          </a:p>
        </p:txBody>
      </p:sp>
    </p:spTree>
    <p:extLst>
      <p:ext uri="{BB962C8B-B14F-4D97-AF65-F5344CB8AC3E}">
        <p14:creationId xmlns:p14="http://schemas.microsoft.com/office/powerpoint/2010/main" val="3528825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347A5-0273-43D9-82CE-1B3CFC2B5D8F}"/>
              </a:ext>
            </a:extLst>
          </p:cNvPr>
          <p:cNvSpPr>
            <a:spLocks noGrp="1"/>
          </p:cNvSpPr>
          <p:nvPr>
            <p:ph type="title"/>
          </p:nvPr>
        </p:nvSpPr>
        <p:spPr>
          <a:xfrm>
            <a:off x="647700" y="303642"/>
            <a:ext cx="10706100" cy="1414220"/>
          </a:xfrm>
        </p:spPr>
        <p:txBody>
          <a:bodyPr/>
          <a:lstStyle/>
          <a:p>
            <a:r>
              <a:rPr lang="en-US" dirty="0"/>
              <a:t>Your Return on Investment</a:t>
            </a:r>
          </a:p>
        </p:txBody>
      </p:sp>
      <p:sp>
        <p:nvSpPr>
          <p:cNvPr id="3" name="Content Placeholder 2">
            <a:extLst>
              <a:ext uri="{FF2B5EF4-FFF2-40B4-BE49-F238E27FC236}">
                <a16:creationId xmlns:a16="http://schemas.microsoft.com/office/drawing/2014/main" id="{3A074D9C-3219-4560-BCFE-118374C25FB3}"/>
              </a:ext>
            </a:extLst>
          </p:cNvPr>
          <p:cNvSpPr>
            <a:spLocks noGrp="1"/>
          </p:cNvSpPr>
          <p:nvPr>
            <p:ph idx="1"/>
          </p:nvPr>
        </p:nvSpPr>
        <p:spPr>
          <a:xfrm>
            <a:off x="526181" y="1908699"/>
            <a:ext cx="6003357" cy="3552986"/>
          </a:xfrm>
        </p:spPr>
        <p:txBody>
          <a:bodyPr>
            <a:normAutofit fontScale="77500" lnSpcReduction="20000"/>
          </a:bodyPr>
          <a:lstStyle/>
          <a:p>
            <a:pPr marL="514350" indent="-514350">
              <a:buFont typeface="+mj-lt"/>
              <a:buAutoNum type="arabicPeriod"/>
            </a:pPr>
            <a:r>
              <a:rPr lang="en-US" dirty="0"/>
              <a:t>Get more information about the operation</a:t>
            </a:r>
          </a:p>
          <a:p>
            <a:pPr marL="514350" indent="-514350">
              <a:buFont typeface="+mj-lt"/>
              <a:buAutoNum type="arabicPeriod"/>
            </a:pPr>
            <a:r>
              <a:rPr lang="en-US" dirty="0"/>
              <a:t>Make better-informed decisions</a:t>
            </a:r>
          </a:p>
          <a:p>
            <a:pPr marL="514350" indent="-514350">
              <a:buFont typeface="+mj-lt"/>
              <a:buAutoNum type="arabicPeriod"/>
            </a:pPr>
            <a:r>
              <a:rPr lang="en-US" dirty="0"/>
              <a:t>Provides opportunities for better resource management</a:t>
            </a:r>
          </a:p>
          <a:p>
            <a:pPr marL="514350" indent="-514350">
              <a:buFont typeface="+mj-lt"/>
              <a:buAutoNum type="arabicPeriod"/>
            </a:pPr>
            <a:r>
              <a:rPr lang="en-US" dirty="0"/>
              <a:t>Could reduce waste and increase profitability </a:t>
            </a:r>
          </a:p>
          <a:p>
            <a:pPr marL="514350" indent="-514350">
              <a:buFont typeface="+mj-lt"/>
              <a:buAutoNum type="arabicPeriod"/>
            </a:pPr>
            <a:r>
              <a:rPr lang="en-US" dirty="0"/>
              <a:t>Can help us solve the nitrate and food scarcity problems we discussed in the opening</a:t>
            </a:r>
          </a:p>
          <a:p>
            <a:pPr marL="0" indent="0">
              <a:buNone/>
            </a:pPr>
            <a:r>
              <a:rPr lang="en-US" dirty="0">
                <a:solidFill>
                  <a:srgbClr val="0070C0"/>
                </a:solidFill>
              </a:rPr>
              <a:t>What other benefits can you think of?</a:t>
            </a:r>
          </a:p>
        </p:txBody>
      </p:sp>
      <p:pic>
        <p:nvPicPr>
          <p:cNvPr id="7" name="Picture 6" descr="A picture containing grass, outdoor, road&#10;&#10;Description automatically generated">
            <a:extLst>
              <a:ext uri="{FF2B5EF4-FFF2-40B4-BE49-F238E27FC236}">
                <a16:creationId xmlns:a16="http://schemas.microsoft.com/office/drawing/2014/main" id="{33BAC8BE-8D88-402C-BA76-5A2F9E05FC68}"/>
              </a:ext>
            </a:extLst>
          </p:cNvPr>
          <p:cNvPicPr>
            <a:picLocks noChangeAspect="1"/>
          </p:cNvPicPr>
          <p:nvPr/>
        </p:nvPicPr>
        <p:blipFill rotWithShape="1">
          <a:blip r:embed="rId3"/>
          <a:srcRect r="12216"/>
          <a:stretch/>
        </p:blipFill>
        <p:spPr>
          <a:xfrm>
            <a:off x="6604090" y="1908699"/>
            <a:ext cx="5061729" cy="3243471"/>
          </a:xfrm>
          <a:prstGeom prst="rect">
            <a:avLst/>
          </a:prstGeom>
        </p:spPr>
      </p:pic>
      <p:sp>
        <p:nvSpPr>
          <p:cNvPr id="8" name="TextBox 7">
            <a:extLst>
              <a:ext uri="{FF2B5EF4-FFF2-40B4-BE49-F238E27FC236}">
                <a16:creationId xmlns:a16="http://schemas.microsoft.com/office/drawing/2014/main" id="{B075B16F-7169-4A54-B8A6-452F032A9B02}"/>
              </a:ext>
            </a:extLst>
          </p:cNvPr>
          <p:cNvSpPr txBox="1"/>
          <p:nvPr/>
        </p:nvSpPr>
        <p:spPr>
          <a:xfrm>
            <a:off x="390617" y="6560598"/>
            <a:ext cx="6587232" cy="261610"/>
          </a:xfrm>
          <a:prstGeom prst="rect">
            <a:avLst/>
          </a:prstGeom>
          <a:noFill/>
        </p:spPr>
        <p:txBody>
          <a:bodyPr wrap="square" rtlCol="0">
            <a:spAutoFit/>
          </a:bodyPr>
          <a:lstStyle/>
          <a:p>
            <a:r>
              <a:rPr lang="en-US" sz="1100" dirty="0"/>
              <a:t>Photo courtesy of Courtney Nelson</a:t>
            </a:r>
          </a:p>
        </p:txBody>
      </p:sp>
    </p:spTree>
    <p:extLst>
      <p:ext uri="{BB962C8B-B14F-4D97-AF65-F5344CB8AC3E}">
        <p14:creationId xmlns:p14="http://schemas.microsoft.com/office/powerpoint/2010/main" val="2945664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BB84-B4EB-4353-BE73-EE4DC254F074}"/>
              </a:ext>
            </a:extLst>
          </p:cNvPr>
          <p:cNvSpPr>
            <a:spLocks noGrp="1"/>
          </p:cNvSpPr>
          <p:nvPr>
            <p:ph type="title"/>
          </p:nvPr>
        </p:nvSpPr>
        <p:spPr/>
        <p:txBody>
          <a:bodyPr/>
          <a:lstStyle/>
          <a:p>
            <a:r>
              <a:rPr lang="en-US" dirty="0"/>
              <a:t>Recap</a:t>
            </a:r>
          </a:p>
        </p:txBody>
      </p:sp>
      <p:sp>
        <p:nvSpPr>
          <p:cNvPr id="3" name="Content Placeholder 2">
            <a:extLst>
              <a:ext uri="{FF2B5EF4-FFF2-40B4-BE49-F238E27FC236}">
                <a16:creationId xmlns:a16="http://schemas.microsoft.com/office/drawing/2014/main" id="{94B1A12C-9DAB-428D-AF21-7D959AC53375}"/>
              </a:ext>
            </a:extLst>
          </p:cNvPr>
          <p:cNvSpPr>
            <a:spLocks noGrp="1"/>
          </p:cNvSpPr>
          <p:nvPr>
            <p:ph idx="1"/>
          </p:nvPr>
        </p:nvSpPr>
        <p:spPr/>
        <p:txBody>
          <a:bodyPr/>
          <a:lstStyle/>
          <a:p>
            <a:r>
              <a:rPr lang="en-US" dirty="0"/>
              <a:t>Precision ag is a method of farm management</a:t>
            </a:r>
          </a:p>
          <a:p>
            <a:pPr lvl="1"/>
            <a:r>
              <a:rPr lang="en-US" dirty="0"/>
              <a:t>Helps us identify variability in the field</a:t>
            </a:r>
          </a:p>
          <a:p>
            <a:pPr lvl="1"/>
            <a:r>
              <a:rPr lang="en-US" dirty="0"/>
              <a:t>Intentional decisions</a:t>
            </a:r>
          </a:p>
          <a:p>
            <a:r>
              <a:rPr lang="en-US" dirty="0"/>
              <a:t>Technology is the tool used to enhance our decision making</a:t>
            </a:r>
          </a:p>
          <a:p>
            <a:pPr lvl="1"/>
            <a:r>
              <a:rPr lang="en-US" dirty="0"/>
              <a:t>Not meant to replace the farmer, agronomist, nutritionist, etc..</a:t>
            </a:r>
          </a:p>
          <a:p>
            <a:r>
              <a:rPr lang="en-US" dirty="0"/>
              <a:t>We are making deliberate decisions on our farms</a:t>
            </a:r>
          </a:p>
          <a:p>
            <a:pPr lvl="1"/>
            <a:r>
              <a:rPr lang="en-US" dirty="0"/>
              <a:t>This can impact county, state, nation, or world</a:t>
            </a:r>
          </a:p>
        </p:txBody>
      </p:sp>
    </p:spTree>
    <p:extLst>
      <p:ext uri="{BB962C8B-B14F-4D97-AF65-F5344CB8AC3E}">
        <p14:creationId xmlns:p14="http://schemas.microsoft.com/office/powerpoint/2010/main" val="1194992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AC44-48E8-3147-9360-66D2C89FCAFA}"/>
              </a:ext>
            </a:extLst>
          </p:cNvPr>
          <p:cNvSpPr>
            <a:spLocks noGrp="1"/>
          </p:cNvSpPr>
          <p:nvPr>
            <p:ph type="title"/>
          </p:nvPr>
        </p:nvSpPr>
        <p:spPr>
          <a:xfrm>
            <a:off x="4192293" y="350045"/>
            <a:ext cx="3820332" cy="1083588"/>
          </a:xfrm>
        </p:spPr>
        <p:txBody>
          <a:bodyPr/>
          <a:lstStyle/>
          <a:p>
            <a:pPr algn="ctr"/>
            <a:r>
              <a:rPr lang="en-US" dirty="0"/>
              <a:t>THANK YOU</a:t>
            </a:r>
          </a:p>
        </p:txBody>
      </p:sp>
      <p:sp>
        <p:nvSpPr>
          <p:cNvPr id="3" name="TextBox 2">
            <a:extLst>
              <a:ext uri="{FF2B5EF4-FFF2-40B4-BE49-F238E27FC236}">
                <a16:creationId xmlns:a16="http://schemas.microsoft.com/office/drawing/2014/main" id="{156B4B8C-E60E-4B9D-9256-D6BF94197481}"/>
              </a:ext>
            </a:extLst>
          </p:cNvPr>
          <p:cNvSpPr txBox="1"/>
          <p:nvPr/>
        </p:nvSpPr>
        <p:spPr>
          <a:xfrm>
            <a:off x="2679203" y="4767053"/>
            <a:ext cx="6846512" cy="923330"/>
          </a:xfrm>
          <a:prstGeom prst="rect">
            <a:avLst/>
          </a:prstGeom>
          <a:noFill/>
        </p:spPr>
        <p:txBody>
          <a:bodyPr wrap="square" rtlCol="0">
            <a:spAutoFit/>
          </a:bodyPr>
          <a:lstStyle/>
          <a:p>
            <a:pPr algn="ctr"/>
            <a:r>
              <a:rPr lang="en-US" dirty="0"/>
              <a:t>Courtney Nelson</a:t>
            </a:r>
          </a:p>
          <a:p>
            <a:pPr algn="ctr"/>
            <a:r>
              <a:rPr lang="en-US" dirty="0"/>
              <a:t>Precision Agriculture Trainer</a:t>
            </a:r>
          </a:p>
          <a:p>
            <a:pPr algn="ctr"/>
            <a:r>
              <a:rPr lang="en-US" dirty="0"/>
              <a:t>cnelson10@northeast.edu</a:t>
            </a:r>
          </a:p>
        </p:txBody>
      </p:sp>
      <p:pic>
        <p:nvPicPr>
          <p:cNvPr id="5" name="Picture 4">
            <a:extLst>
              <a:ext uri="{FF2B5EF4-FFF2-40B4-BE49-F238E27FC236}">
                <a16:creationId xmlns:a16="http://schemas.microsoft.com/office/drawing/2014/main" id="{CD2E06C9-7ECF-45B8-9FAC-A6C01268D40F}"/>
              </a:ext>
            </a:extLst>
          </p:cNvPr>
          <p:cNvPicPr>
            <a:picLocks noChangeAspect="1"/>
          </p:cNvPicPr>
          <p:nvPr/>
        </p:nvPicPr>
        <p:blipFill>
          <a:blip r:embed="rId3"/>
          <a:stretch>
            <a:fillRect/>
          </a:stretch>
        </p:blipFill>
        <p:spPr>
          <a:xfrm>
            <a:off x="1213218" y="1214095"/>
            <a:ext cx="3273722" cy="4092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4" descr="A picture containing grass, outdoor&#10;&#10;Description automatically generated">
            <a:extLst>
              <a:ext uri="{FF2B5EF4-FFF2-40B4-BE49-F238E27FC236}">
                <a16:creationId xmlns:a16="http://schemas.microsoft.com/office/drawing/2014/main" id="{4B709652-2CB1-46E3-BF81-7AF0ABD8518C}"/>
              </a:ext>
            </a:extLst>
          </p:cNvPr>
          <p:cNvPicPr>
            <a:picLocks noChangeAspect="1"/>
          </p:cNvPicPr>
          <p:nvPr/>
        </p:nvPicPr>
        <p:blipFill rotWithShape="1">
          <a:blip r:embed="rId4"/>
          <a:srcRect b="11013"/>
          <a:stretch/>
        </p:blipFill>
        <p:spPr>
          <a:xfrm>
            <a:off x="6096001" y="1424955"/>
            <a:ext cx="5000864" cy="3337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513E7074-DBB7-40A6-BE44-535CB81FEC93}"/>
              </a:ext>
            </a:extLst>
          </p:cNvPr>
          <p:cNvSpPr txBox="1"/>
          <p:nvPr/>
        </p:nvSpPr>
        <p:spPr>
          <a:xfrm>
            <a:off x="372862" y="6516832"/>
            <a:ext cx="6214369" cy="261610"/>
          </a:xfrm>
          <a:prstGeom prst="rect">
            <a:avLst/>
          </a:prstGeom>
          <a:noFill/>
        </p:spPr>
        <p:txBody>
          <a:bodyPr wrap="square" rtlCol="0">
            <a:spAutoFit/>
          </a:bodyPr>
          <a:lstStyle/>
          <a:p>
            <a:r>
              <a:rPr lang="en-US" sz="1100" dirty="0"/>
              <a:t>Photos courtesy of Craig Chandler and Rob Thomas</a:t>
            </a:r>
          </a:p>
        </p:txBody>
      </p:sp>
    </p:spTree>
    <p:extLst>
      <p:ext uri="{BB962C8B-B14F-4D97-AF65-F5344CB8AC3E}">
        <p14:creationId xmlns:p14="http://schemas.microsoft.com/office/powerpoint/2010/main" val="898382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A643-458D-4AC5-B329-081650985E58}"/>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BC23F97D-054A-4BD4-814E-3DCB1D5E3232}"/>
              </a:ext>
            </a:extLst>
          </p:cNvPr>
          <p:cNvSpPr>
            <a:spLocks noGrp="1"/>
          </p:cNvSpPr>
          <p:nvPr>
            <p:ph sz="half" idx="1"/>
          </p:nvPr>
        </p:nvSpPr>
        <p:spPr/>
        <p:txBody>
          <a:bodyPr>
            <a:normAutofit/>
          </a:bodyPr>
          <a:lstStyle/>
          <a:p>
            <a:r>
              <a:rPr lang="en-US" sz="2000" dirty="0"/>
              <a:t>This material is based upon work supported by the National Science Foundation under Grant No. 1700680. Any opinions, findings</a:t>
            </a:r>
            <a:r>
              <a:rPr lang="en-US" sz="2000"/>
              <a:t>, conclusions, </a:t>
            </a:r>
            <a:r>
              <a:rPr lang="en-US" sz="2000" dirty="0"/>
              <a:t>or recommendations expressed in this material are those of the author(s) and do not necessarily reflect the views of the National Science Foundation.</a:t>
            </a:r>
          </a:p>
        </p:txBody>
      </p:sp>
      <p:sp>
        <p:nvSpPr>
          <p:cNvPr id="4" name="Content Placeholder 3">
            <a:extLst>
              <a:ext uri="{FF2B5EF4-FFF2-40B4-BE49-F238E27FC236}">
                <a16:creationId xmlns:a16="http://schemas.microsoft.com/office/drawing/2014/main" id="{6243BDCC-A3D7-42A2-8F02-FFFF82B95E40}"/>
              </a:ext>
            </a:extLst>
          </p:cNvPr>
          <p:cNvSpPr>
            <a:spLocks noGrp="1"/>
          </p:cNvSpPr>
          <p:nvPr>
            <p:ph sz="half" idx="2"/>
          </p:nvPr>
        </p:nvSpPr>
        <p:spPr/>
        <p:txBody>
          <a:bodyPr>
            <a:normAutofit/>
          </a:bodyPr>
          <a:lstStyle/>
          <a:p>
            <a:r>
              <a:rPr lang="en-US" sz="2000" dirty="0"/>
              <a:t>The CHS Foundation, funded by charitable gifts from CHS Inc., is focused on developing a new generation of agriculture leaders for life-long success. Together, with our partners, we are igniting innovation and driving excellence in agricultural education, cultivating high-impact programs for rural youth and accelerating potential for careers in agriculture. Learn more at chsfoundation.org. </a:t>
            </a:r>
          </a:p>
        </p:txBody>
      </p:sp>
    </p:spTree>
    <p:extLst>
      <p:ext uri="{BB962C8B-B14F-4D97-AF65-F5344CB8AC3E}">
        <p14:creationId xmlns:p14="http://schemas.microsoft.com/office/powerpoint/2010/main" val="3861017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FEFBD-6122-41F1-AEE4-A2C2C2B6C7EB}"/>
              </a:ext>
            </a:extLst>
          </p:cNvPr>
          <p:cNvPicPr>
            <a:picLocks noChangeAspect="1"/>
          </p:cNvPicPr>
          <p:nvPr/>
        </p:nvPicPr>
        <p:blipFill>
          <a:blip r:embed="rId3"/>
          <a:stretch>
            <a:fillRect/>
          </a:stretch>
        </p:blipFill>
        <p:spPr>
          <a:xfrm>
            <a:off x="3343167" y="1014241"/>
            <a:ext cx="5505665" cy="41298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F21505E1-6F8B-4421-BE5B-DA9CF03C7A76}"/>
              </a:ext>
            </a:extLst>
          </p:cNvPr>
          <p:cNvPicPr>
            <a:picLocks noChangeAspect="1"/>
          </p:cNvPicPr>
          <p:nvPr/>
        </p:nvPicPr>
        <p:blipFill rotWithShape="1">
          <a:blip r:embed="rId4"/>
          <a:srcRect l="16836" r="14834" b="17437"/>
          <a:stretch/>
        </p:blipFill>
        <p:spPr>
          <a:xfrm>
            <a:off x="941970" y="1403637"/>
            <a:ext cx="1883940" cy="303510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F70694E3-23C5-435B-9CA8-2DD3BFD464B7}"/>
              </a:ext>
            </a:extLst>
          </p:cNvPr>
          <p:cNvSpPr txBox="1"/>
          <p:nvPr/>
        </p:nvSpPr>
        <p:spPr>
          <a:xfrm>
            <a:off x="546802" y="482472"/>
            <a:ext cx="11174979" cy="369332"/>
          </a:xfrm>
          <a:prstGeom prst="rect">
            <a:avLst/>
          </a:prstGeom>
          <a:noFill/>
        </p:spPr>
        <p:txBody>
          <a:bodyPr wrap="square" rtlCol="0">
            <a:spAutoFit/>
          </a:bodyPr>
          <a:lstStyle/>
          <a:p>
            <a:r>
              <a:rPr lang="en-US" dirty="0"/>
              <a:t>When you hear the words, “precision agriculture”, what do you think of?</a:t>
            </a:r>
          </a:p>
        </p:txBody>
      </p:sp>
      <p:pic>
        <p:nvPicPr>
          <p:cNvPr id="7" name="Picture 6">
            <a:extLst>
              <a:ext uri="{FF2B5EF4-FFF2-40B4-BE49-F238E27FC236}">
                <a16:creationId xmlns:a16="http://schemas.microsoft.com/office/drawing/2014/main" id="{08360F22-BD3E-4A97-96B4-0F7461C4B276}"/>
              </a:ext>
            </a:extLst>
          </p:cNvPr>
          <p:cNvPicPr>
            <a:picLocks noChangeAspect="1"/>
          </p:cNvPicPr>
          <p:nvPr/>
        </p:nvPicPr>
        <p:blipFill>
          <a:blip r:embed="rId5"/>
          <a:stretch>
            <a:fillRect/>
          </a:stretch>
        </p:blipFill>
        <p:spPr>
          <a:xfrm rot="16200000">
            <a:off x="8687632" y="2104574"/>
            <a:ext cx="3379605" cy="194916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extBox 1">
            <a:extLst>
              <a:ext uri="{FF2B5EF4-FFF2-40B4-BE49-F238E27FC236}">
                <a16:creationId xmlns:a16="http://schemas.microsoft.com/office/drawing/2014/main" id="{87EF47B9-350A-4FD1-B3EB-A8C5D9F97D5C}"/>
              </a:ext>
            </a:extLst>
          </p:cNvPr>
          <p:cNvSpPr txBox="1"/>
          <p:nvPr/>
        </p:nvSpPr>
        <p:spPr>
          <a:xfrm>
            <a:off x="337351" y="6551720"/>
            <a:ext cx="7128769" cy="261610"/>
          </a:xfrm>
          <a:prstGeom prst="rect">
            <a:avLst/>
          </a:prstGeom>
          <a:noFill/>
        </p:spPr>
        <p:txBody>
          <a:bodyPr wrap="square" rtlCol="0">
            <a:spAutoFit/>
          </a:bodyPr>
          <a:lstStyle/>
          <a:p>
            <a:r>
              <a:rPr lang="en-US" sz="1100" dirty="0"/>
              <a:t>Photos courtesy of Courtney Nelson and Rob Thomas</a:t>
            </a:r>
          </a:p>
        </p:txBody>
      </p:sp>
    </p:spTree>
    <p:extLst>
      <p:ext uri="{BB962C8B-B14F-4D97-AF65-F5344CB8AC3E}">
        <p14:creationId xmlns:p14="http://schemas.microsoft.com/office/powerpoint/2010/main" val="3075254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313B2-0F0C-1C46-8C7A-E30FC1D55F3F}"/>
              </a:ext>
            </a:extLst>
          </p:cNvPr>
          <p:cNvSpPr>
            <a:spLocks noGrp="1"/>
          </p:cNvSpPr>
          <p:nvPr>
            <p:ph type="title"/>
          </p:nvPr>
        </p:nvSpPr>
        <p:spPr>
          <a:xfrm>
            <a:off x="647700" y="2208507"/>
            <a:ext cx="4124325" cy="585061"/>
          </a:xfrm>
        </p:spPr>
        <p:txBody>
          <a:bodyPr>
            <a:normAutofit fontScale="90000"/>
          </a:bodyPr>
          <a:lstStyle/>
          <a:p>
            <a:r>
              <a:rPr lang="en-US" dirty="0"/>
              <a:t>What is Precision Ag?</a:t>
            </a:r>
          </a:p>
        </p:txBody>
      </p:sp>
      <p:sp>
        <p:nvSpPr>
          <p:cNvPr id="3" name="Content Placeholder 2">
            <a:extLst>
              <a:ext uri="{FF2B5EF4-FFF2-40B4-BE49-F238E27FC236}">
                <a16:creationId xmlns:a16="http://schemas.microsoft.com/office/drawing/2014/main" id="{27A7744C-6EA6-DE45-B67E-292E30C78C8C}"/>
              </a:ext>
            </a:extLst>
          </p:cNvPr>
          <p:cNvSpPr>
            <a:spLocks noGrp="1"/>
          </p:cNvSpPr>
          <p:nvPr>
            <p:ph idx="1"/>
          </p:nvPr>
        </p:nvSpPr>
        <p:spPr>
          <a:xfrm>
            <a:off x="5261674" y="807244"/>
            <a:ext cx="6168325" cy="4907756"/>
          </a:xfrm>
        </p:spPr>
        <p:txBody>
          <a:bodyPr anchor="ctr" anchorCtr="0"/>
          <a:lstStyle/>
          <a:p>
            <a:r>
              <a:rPr lang="en-US" b="0" dirty="0">
                <a:solidFill>
                  <a:schemeClr val="tx1">
                    <a:lumMod val="65000"/>
                    <a:lumOff val="35000"/>
                  </a:schemeClr>
                </a:solidFill>
              </a:rPr>
              <a:t>Is not just the technology</a:t>
            </a:r>
          </a:p>
          <a:p>
            <a:r>
              <a:rPr lang="en-US" b="0" dirty="0">
                <a:solidFill>
                  <a:schemeClr val="tx1">
                    <a:lumMod val="65000"/>
                    <a:lumOff val="35000"/>
                  </a:schemeClr>
                </a:solidFill>
              </a:rPr>
              <a:t>Is a method of farm management</a:t>
            </a:r>
          </a:p>
          <a:p>
            <a:r>
              <a:rPr lang="en-US" b="0" dirty="0">
                <a:solidFill>
                  <a:schemeClr val="tx1">
                    <a:lumMod val="65000"/>
                    <a:lumOff val="35000"/>
                  </a:schemeClr>
                </a:solidFill>
              </a:rPr>
              <a:t>Technology is a tool in our toolbox to enhance our decision making</a:t>
            </a:r>
          </a:p>
          <a:p>
            <a:r>
              <a:rPr lang="en-US" b="0" dirty="0">
                <a:solidFill>
                  <a:schemeClr val="tx1">
                    <a:lumMod val="65000"/>
                    <a:lumOff val="35000"/>
                  </a:schemeClr>
                </a:solidFill>
              </a:rPr>
              <a:t>Optimizing results with less inputs</a:t>
            </a:r>
            <a:endParaRPr lang="en-US" dirty="0"/>
          </a:p>
        </p:txBody>
      </p:sp>
      <p:sp>
        <p:nvSpPr>
          <p:cNvPr id="4" name="Text Placeholder 3">
            <a:extLst>
              <a:ext uri="{FF2B5EF4-FFF2-40B4-BE49-F238E27FC236}">
                <a16:creationId xmlns:a16="http://schemas.microsoft.com/office/drawing/2014/main" id="{0DD73D8C-A3CE-0240-AFF6-6CA850202303}"/>
              </a:ext>
            </a:extLst>
          </p:cNvPr>
          <p:cNvSpPr>
            <a:spLocks noGrp="1"/>
          </p:cNvSpPr>
          <p:nvPr>
            <p:ph type="body" sz="half" idx="2"/>
          </p:nvPr>
        </p:nvSpPr>
        <p:spPr>
          <a:xfrm>
            <a:off x="647701" y="2793570"/>
            <a:ext cx="3379688" cy="197760"/>
          </a:xfrm>
        </p:spPr>
        <p:txBody>
          <a:bodyPr>
            <a:normAutofit fontScale="55000" lnSpcReduction="20000"/>
          </a:bodyPr>
          <a:lstStyle/>
          <a:p>
            <a:r>
              <a:rPr lang="en-US" dirty="0"/>
              <a:t> </a:t>
            </a:r>
          </a:p>
        </p:txBody>
      </p:sp>
      <p:pic>
        <p:nvPicPr>
          <p:cNvPr id="1026" name="Picture 2" descr="See the source image">
            <a:extLst>
              <a:ext uri="{FF2B5EF4-FFF2-40B4-BE49-F238E27FC236}">
                <a16:creationId xmlns:a16="http://schemas.microsoft.com/office/drawing/2014/main" id="{CAECE9F3-A5E6-4764-B252-020D6C726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780" y="3261122"/>
            <a:ext cx="3094608" cy="2194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8E993B-4B41-417C-B441-3F05F17F1723}"/>
              </a:ext>
            </a:extLst>
          </p:cNvPr>
          <p:cNvSpPr txBox="1"/>
          <p:nvPr/>
        </p:nvSpPr>
        <p:spPr>
          <a:xfrm>
            <a:off x="303268" y="6474320"/>
            <a:ext cx="11588527" cy="261610"/>
          </a:xfrm>
          <a:prstGeom prst="rect">
            <a:avLst/>
          </a:prstGeom>
          <a:noFill/>
        </p:spPr>
        <p:txBody>
          <a:bodyPr wrap="square" rtlCol="0">
            <a:spAutoFit/>
          </a:bodyPr>
          <a:lstStyle/>
          <a:p>
            <a:r>
              <a:rPr lang="en-US" sz="1100" dirty="0">
                <a:hlinkClick r:id="rId4"/>
              </a:rPr>
              <a:t>Stock photos, royalty-free images, graphics, vectors &amp; videos | Adobe Stock</a:t>
            </a:r>
            <a:endParaRPr lang="en-US" sz="1100" dirty="0"/>
          </a:p>
        </p:txBody>
      </p:sp>
    </p:spTree>
    <p:extLst>
      <p:ext uri="{BB962C8B-B14F-4D97-AF65-F5344CB8AC3E}">
        <p14:creationId xmlns:p14="http://schemas.microsoft.com/office/powerpoint/2010/main" val="2636179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85826-F835-41F8-A95E-AC11F6A84AFA}"/>
              </a:ext>
            </a:extLst>
          </p:cNvPr>
          <p:cNvSpPr>
            <a:spLocks noGrp="1"/>
          </p:cNvSpPr>
          <p:nvPr>
            <p:ph type="title"/>
          </p:nvPr>
        </p:nvSpPr>
        <p:spPr>
          <a:xfrm>
            <a:off x="647701" y="685800"/>
            <a:ext cx="10797797" cy="1414220"/>
          </a:xfrm>
        </p:spPr>
        <p:txBody>
          <a:bodyPr anchor="ctr">
            <a:normAutofit/>
          </a:bodyPr>
          <a:lstStyle/>
          <a:p>
            <a:r>
              <a:rPr lang="en-US" dirty="0"/>
              <a:t>Some Examples</a:t>
            </a:r>
          </a:p>
        </p:txBody>
      </p:sp>
      <p:sp>
        <p:nvSpPr>
          <p:cNvPr id="10" name="Text Placeholder 2">
            <a:extLst>
              <a:ext uri="{FF2B5EF4-FFF2-40B4-BE49-F238E27FC236}">
                <a16:creationId xmlns:a16="http://schemas.microsoft.com/office/drawing/2014/main" id="{DF9AAC29-EB48-94F4-5228-0755EDE5A7B0}"/>
              </a:ext>
            </a:extLst>
          </p:cNvPr>
          <p:cNvSpPr>
            <a:spLocks noGrp="1"/>
          </p:cNvSpPr>
          <p:nvPr>
            <p:ph type="body" idx="1"/>
          </p:nvPr>
        </p:nvSpPr>
        <p:spPr>
          <a:xfrm>
            <a:off x="647701" y="2100019"/>
            <a:ext cx="5349876" cy="705173"/>
          </a:xfrm>
        </p:spPr>
        <p:txBody>
          <a:bodyPr/>
          <a:lstStyle/>
          <a:p>
            <a:r>
              <a:rPr lang="en-US" dirty="0"/>
              <a:t>Animal Health:</a:t>
            </a:r>
          </a:p>
        </p:txBody>
      </p:sp>
      <p:pic>
        <p:nvPicPr>
          <p:cNvPr id="6" name="Picture 5" descr="Green seedling sprouting on the earth">
            <a:extLst>
              <a:ext uri="{FF2B5EF4-FFF2-40B4-BE49-F238E27FC236}">
                <a16:creationId xmlns:a16="http://schemas.microsoft.com/office/drawing/2014/main" id="{B2573132-3C51-61A8-E0FA-0A001E975B31}"/>
              </a:ext>
              <a:ext uri="{C183D7F6-B498-43B3-948B-1728B52AA6E4}">
                <adec:decorative xmlns:adec="http://schemas.microsoft.com/office/drawing/2017/decorative" val="0"/>
              </a:ext>
            </a:extLst>
          </p:cNvPr>
          <p:cNvPicPr>
            <a:picLocks noChangeAspect="1"/>
          </p:cNvPicPr>
          <p:nvPr/>
        </p:nvPicPr>
        <p:blipFill rotWithShape="1">
          <a:blip r:embed="rId3"/>
          <a:srcRect l="36690" t="19005" r="-2" b="-2"/>
          <a:stretch/>
        </p:blipFill>
        <p:spPr>
          <a:xfrm>
            <a:off x="9250234" y="2100020"/>
            <a:ext cx="2506717" cy="19882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ontent Placeholder 3">
            <a:extLst>
              <a:ext uri="{FF2B5EF4-FFF2-40B4-BE49-F238E27FC236}">
                <a16:creationId xmlns:a16="http://schemas.microsoft.com/office/drawing/2014/main" id="{3700B869-20C9-498F-9483-139E8C465393}"/>
              </a:ext>
            </a:extLst>
          </p:cNvPr>
          <p:cNvSpPr>
            <a:spLocks noGrp="1"/>
          </p:cNvSpPr>
          <p:nvPr>
            <p:ph type="body" idx="3"/>
          </p:nvPr>
        </p:nvSpPr>
        <p:spPr>
          <a:xfrm>
            <a:off x="5979166" y="2100019"/>
            <a:ext cx="5376223" cy="705173"/>
          </a:xfrm>
        </p:spPr>
        <p:txBody>
          <a:bodyPr anchor="b">
            <a:normAutofit/>
          </a:bodyPr>
          <a:lstStyle/>
          <a:p>
            <a:r>
              <a:rPr lang="en-US" dirty="0"/>
              <a:t>Planting:</a:t>
            </a:r>
          </a:p>
        </p:txBody>
      </p:sp>
      <p:sp>
        <p:nvSpPr>
          <p:cNvPr id="3" name="Content Placeholder 2">
            <a:extLst>
              <a:ext uri="{FF2B5EF4-FFF2-40B4-BE49-F238E27FC236}">
                <a16:creationId xmlns:a16="http://schemas.microsoft.com/office/drawing/2014/main" id="{0DDB8F22-F6B9-41CA-BE75-753FFCF31E41}"/>
              </a:ext>
            </a:extLst>
          </p:cNvPr>
          <p:cNvSpPr>
            <a:spLocks noGrp="1"/>
          </p:cNvSpPr>
          <p:nvPr>
            <p:ph sz="quarter" idx="4"/>
          </p:nvPr>
        </p:nvSpPr>
        <p:spPr>
          <a:xfrm>
            <a:off x="5979166" y="2991173"/>
            <a:ext cx="5450834" cy="2723827"/>
          </a:xfrm>
        </p:spPr>
        <p:txBody>
          <a:bodyPr>
            <a:normAutofit/>
          </a:bodyPr>
          <a:lstStyle/>
          <a:p>
            <a:pPr lvl="1"/>
            <a:r>
              <a:rPr lang="en-US" dirty="0">
                <a:solidFill>
                  <a:srgbClr val="BC1E3E"/>
                </a:solidFill>
              </a:rPr>
              <a:t>The right seed</a:t>
            </a:r>
          </a:p>
          <a:p>
            <a:pPr lvl="1"/>
            <a:r>
              <a:rPr lang="en-US" dirty="0">
                <a:solidFill>
                  <a:srgbClr val="BC1E3E"/>
                </a:solidFill>
              </a:rPr>
              <a:t>At the right place</a:t>
            </a:r>
          </a:p>
          <a:p>
            <a:pPr lvl="1"/>
            <a:r>
              <a:rPr lang="en-US" dirty="0">
                <a:solidFill>
                  <a:srgbClr val="BC1E3E"/>
                </a:solidFill>
              </a:rPr>
              <a:t>At the right time</a:t>
            </a:r>
          </a:p>
          <a:p>
            <a:pPr lvl="1"/>
            <a:r>
              <a:rPr lang="en-US" dirty="0">
                <a:solidFill>
                  <a:srgbClr val="BC1E3E"/>
                </a:solidFill>
              </a:rPr>
              <a:t>At the right depth</a:t>
            </a:r>
          </a:p>
          <a:p>
            <a:pPr lvl="1"/>
            <a:r>
              <a:rPr lang="en-US" dirty="0">
                <a:solidFill>
                  <a:srgbClr val="BC1E3E"/>
                </a:solidFill>
              </a:rPr>
              <a:t>With the right nutrients and other inputs</a:t>
            </a:r>
          </a:p>
        </p:txBody>
      </p:sp>
      <p:sp>
        <p:nvSpPr>
          <p:cNvPr id="5" name="TextBox 4">
            <a:extLst>
              <a:ext uri="{FF2B5EF4-FFF2-40B4-BE49-F238E27FC236}">
                <a16:creationId xmlns:a16="http://schemas.microsoft.com/office/drawing/2014/main" id="{B29EC742-28DF-4E16-A713-8CF332D8A37E}"/>
              </a:ext>
            </a:extLst>
          </p:cNvPr>
          <p:cNvSpPr txBox="1"/>
          <p:nvPr/>
        </p:nvSpPr>
        <p:spPr>
          <a:xfrm>
            <a:off x="647701" y="2991173"/>
            <a:ext cx="4519722"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BC1E3E"/>
                </a:solidFill>
                <a:latin typeface="Calibri" panose="020F0502020204030204" pitchFamily="34" charset="0"/>
                <a:cs typeface="Calibri" panose="020F0502020204030204" pitchFamily="34" charset="0"/>
              </a:rPr>
              <a:t>RFID tags showcase</a:t>
            </a:r>
          </a:p>
          <a:p>
            <a:pPr marL="742950" lvl="1" indent="-285750">
              <a:buFont typeface="Arial" panose="020B0604020202020204" pitchFamily="34" charset="0"/>
              <a:buChar char="•"/>
            </a:pPr>
            <a:r>
              <a:rPr lang="en-US" sz="2400" dirty="0">
                <a:solidFill>
                  <a:srgbClr val="BC1E3E"/>
                </a:solidFill>
                <a:latin typeface="Calibri" panose="020F0502020204030204" pitchFamily="34" charset="0"/>
                <a:cs typeface="Calibri" panose="020F0502020204030204" pitchFamily="34" charset="0"/>
              </a:rPr>
              <a:t>Movement</a:t>
            </a:r>
          </a:p>
          <a:p>
            <a:pPr marL="742950" lvl="1" indent="-285750">
              <a:buFont typeface="Arial" panose="020B0604020202020204" pitchFamily="34" charset="0"/>
              <a:buChar char="•"/>
            </a:pPr>
            <a:r>
              <a:rPr lang="en-US" sz="2400" dirty="0">
                <a:solidFill>
                  <a:srgbClr val="BC1E3E"/>
                </a:solidFill>
                <a:latin typeface="Calibri" panose="020F0502020204030204" pitchFamily="34" charset="0"/>
                <a:cs typeface="Calibri" panose="020F0502020204030204" pitchFamily="34" charset="0"/>
              </a:rPr>
              <a:t>Feed consumption</a:t>
            </a:r>
          </a:p>
          <a:p>
            <a:pPr marL="285750" indent="-285750">
              <a:buFont typeface="Arial" panose="020B0604020202020204" pitchFamily="34" charset="0"/>
              <a:buChar char="•"/>
            </a:pPr>
            <a:r>
              <a:rPr lang="en-US" sz="2400" dirty="0">
                <a:solidFill>
                  <a:srgbClr val="BC1E3E"/>
                </a:solidFill>
                <a:latin typeface="Calibri" panose="020F0502020204030204" pitchFamily="34" charset="0"/>
                <a:cs typeface="Calibri" panose="020F0502020204030204" pitchFamily="34" charset="0"/>
              </a:rPr>
              <a:t>Help organize record keeping for the animals as everything is tied to their tag</a:t>
            </a:r>
          </a:p>
        </p:txBody>
      </p:sp>
      <p:sp>
        <p:nvSpPr>
          <p:cNvPr id="7" name="TextBox 6">
            <a:extLst>
              <a:ext uri="{FF2B5EF4-FFF2-40B4-BE49-F238E27FC236}">
                <a16:creationId xmlns:a16="http://schemas.microsoft.com/office/drawing/2014/main" id="{FCC950AD-8FBE-4A35-BBFF-6570DD863048}"/>
              </a:ext>
            </a:extLst>
          </p:cNvPr>
          <p:cNvSpPr txBox="1"/>
          <p:nvPr/>
        </p:nvSpPr>
        <p:spPr>
          <a:xfrm>
            <a:off x="381740" y="6578353"/>
            <a:ext cx="8939813" cy="261610"/>
          </a:xfrm>
          <a:prstGeom prst="rect">
            <a:avLst/>
          </a:prstGeom>
          <a:noFill/>
        </p:spPr>
        <p:txBody>
          <a:bodyPr wrap="square" rtlCol="0">
            <a:spAutoFit/>
          </a:bodyPr>
          <a:lstStyle/>
          <a:p>
            <a:r>
              <a:rPr lang="en-US" sz="1100" dirty="0"/>
              <a:t>Photo courtesy of Microsoft Stock Images and Made in China supply </a:t>
            </a:r>
            <a:r>
              <a:rPr lang="en-US" sz="1100" dirty="0">
                <a:hlinkClick r:id="rId4"/>
              </a:rPr>
              <a:t>website</a:t>
            </a:r>
            <a:endParaRPr lang="en-US" sz="1100" dirty="0"/>
          </a:p>
        </p:txBody>
      </p:sp>
      <p:pic>
        <p:nvPicPr>
          <p:cNvPr id="9" name="Picture 8">
            <a:extLst>
              <a:ext uri="{FF2B5EF4-FFF2-40B4-BE49-F238E27FC236}">
                <a16:creationId xmlns:a16="http://schemas.microsoft.com/office/drawing/2014/main" id="{866B63C9-FDE2-4515-9C7B-72F6E7E64208}"/>
              </a:ext>
            </a:extLst>
          </p:cNvPr>
          <p:cNvPicPr>
            <a:picLocks noChangeAspect="1"/>
          </p:cNvPicPr>
          <p:nvPr/>
        </p:nvPicPr>
        <p:blipFill rotWithShape="1">
          <a:blip r:embed="rId5"/>
          <a:srcRect l="8542" t="-2459" r="8981" b="26573"/>
          <a:stretch/>
        </p:blipFill>
        <p:spPr>
          <a:xfrm>
            <a:off x="3817943" y="2090633"/>
            <a:ext cx="1755352" cy="1615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93270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FA003-4896-48E6-80A3-BD9D1A571C44}"/>
              </a:ext>
            </a:extLst>
          </p:cNvPr>
          <p:cNvSpPr>
            <a:spLocks noGrp="1"/>
          </p:cNvSpPr>
          <p:nvPr>
            <p:ph type="title"/>
          </p:nvPr>
        </p:nvSpPr>
        <p:spPr/>
        <p:txBody>
          <a:bodyPr/>
          <a:lstStyle/>
          <a:p>
            <a:r>
              <a:rPr lang="en-US" dirty="0"/>
              <a:t>Why does it all matter?</a:t>
            </a:r>
          </a:p>
        </p:txBody>
      </p:sp>
      <p:sp>
        <p:nvSpPr>
          <p:cNvPr id="3" name="Content Placeholder 2">
            <a:extLst>
              <a:ext uri="{FF2B5EF4-FFF2-40B4-BE49-F238E27FC236}">
                <a16:creationId xmlns:a16="http://schemas.microsoft.com/office/drawing/2014/main" id="{52EB3396-826E-4D4F-A77E-7898703C2C21}"/>
              </a:ext>
            </a:extLst>
          </p:cNvPr>
          <p:cNvSpPr>
            <a:spLocks noGrp="1"/>
          </p:cNvSpPr>
          <p:nvPr>
            <p:ph idx="1"/>
          </p:nvPr>
        </p:nvSpPr>
        <p:spPr>
          <a:xfrm>
            <a:off x="647700" y="2162014"/>
            <a:ext cx="4168849" cy="3552986"/>
          </a:xfrm>
        </p:spPr>
        <p:txBody>
          <a:bodyPr/>
          <a:lstStyle/>
          <a:p>
            <a:r>
              <a:rPr lang="en-US" dirty="0"/>
              <a:t>Globally</a:t>
            </a:r>
          </a:p>
          <a:p>
            <a:pPr lvl="1"/>
            <a:r>
              <a:rPr lang="en-US" dirty="0"/>
              <a:t>Feeding 9 billion by 2050</a:t>
            </a:r>
          </a:p>
          <a:p>
            <a:pPr lvl="1"/>
            <a:r>
              <a:rPr lang="en-US" dirty="0"/>
              <a:t>Produce more with less</a:t>
            </a:r>
          </a:p>
          <a:p>
            <a:pPr lvl="2"/>
            <a:r>
              <a:rPr lang="en-US" dirty="0"/>
              <a:t>We’re not gaining more farm ground</a:t>
            </a:r>
          </a:p>
          <a:p>
            <a:pPr marL="457200" lvl="1" indent="0">
              <a:buNone/>
            </a:pPr>
            <a:endParaRPr lang="en-US" dirty="0"/>
          </a:p>
        </p:txBody>
      </p:sp>
      <p:pic>
        <p:nvPicPr>
          <p:cNvPr id="10" name="Picture 9" descr="A digital globe">
            <a:extLst>
              <a:ext uri="{FF2B5EF4-FFF2-40B4-BE49-F238E27FC236}">
                <a16:creationId xmlns:a16="http://schemas.microsoft.com/office/drawing/2014/main" id="{5BE91C01-EDE5-4865-A6E2-15E9ED36AAAE}"/>
              </a:ext>
            </a:extLst>
          </p:cNvPr>
          <p:cNvPicPr>
            <a:picLocks noChangeAspect="1"/>
          </p:cNvPicPr>
          <p:nvPr/>
        </p:nvPicPr>
        <p:blipFill>
          <a:blip r:embed="rId3"/>
          <a:stretch>
            <a:fillRect/>
          </a:stretch>
        </p:blipFill>
        <p:spPr>
          <a:xfrm>
            <a:off x="5348167" y="1977656"/>
            <a:ext cx="5897214" cy="3317358"/>
          </a:xfrm>
          <a:prstGeom prst="rect">
            <a:avLst/>
          </a:prstGeom>
        </p:spPr>
      </p:pic>
      <p:sp>
        <p:nvSpPr>
          <p:cNvPr id="4" name="TextBox 3">
            <a:extLst>
              <a:ext uri="{FF2B5EF4-FFF2-40B4-BE49-F238E27FC236}">
                <a16:creationId xmlns:a16="http://schemas.microsoft.com/office/drawing/2014/main" id="{A12D1AD6-593B-4420-9C33-28327BCF3FE8}"/>
              </a:ext>
            </a:extLst>
          </p:cNvPr>
          <p:cNvSpPr txBox="1"/>
          <p:nvPr/>
        </p:nvSpPr>
        <p:spPr>
          <a:xfrm>
            <a:off x="417250" y="6525087"/>
            <a:ext cx="7767962" cy="261610"/>
          </a:xfrm>
          <a:prstGeom prst="rect">
            <a:avLst/>
          </a:prstGeom>
          <a:noFill/>
        </p:spPr>
        <p:txBody>
          <a:bodyPr wrap="square" rtlCol="0">
            <a:spAutoFit/>
          </a:bodyPr>
          <a:lstStyle/>
          <a:p>
            <a:r>
              <a:rPr lang="en-US" sz="1100" dirty="0"/>
              <a:t>Photo courtesy of Microsoft Stock Images</a:t>
            </a:r>
          </a:p>
        </p:txBody>
      </p:sp>
    </p:spTree>
    <p:extLst>
      <p:ext uri="{BB962C8B-B14F-4D97-AF65-F5344CB8AC3E}">
        <p14:creationId xmlns:p14="http://schemas.microsoft.com/office/powerpoint/2010/main" val="3434175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7EB5-D36A-406A-A246-32EDBF19FFC0}"/>
              </a:ext>
            </a:extLst>
          </p:cNvPr>
          <p:cNvSpPr>
            <a:spLocks noGrp="1"/>
          </p:cNvSpPr>
          <p:nvPr>
            <p:ph type="title"/>
          </p:nvPr>
        </p:nvSpPr>
        <p:spPr>
          <a:xfrm>
            <a:off x="658332" y="685800"/>
            <a:ext cx="1032244" cy="4869776"/>
          </a:xfrm>
        </p:spPr>
        <p:txBody>
          <a:bodyPr/>
          <a:lstStyle/>
          <a:p>
            <a:pPr algn="ctr"/>
            <a:r>
              <a:rPr lang="en-US" dirty="0"/>
              <a:t>L</a:t>
            </a:r>
            <a:br>
              <a:rPr lang="en-US" dirty="0"/>
            </a:br>
            <a:r>
              <a:rPr lang="en-US" dirty="0"/>
              <a:t>O</a:t>
            </a:r>
            <a:br>
              <a:rPr lang="en-US" dirty="0"/>
            </a:br>
            <a:r>
              <a:rPr lang="en-US" dirty="0"/>
              <a:t>C</a:t>
            </a:r>
            <a:br>
              <a:rPr lang="en-US" dirty="0"/>
            </a:br>
            <a:r>
              <a:rPr lang="en-US" dirty="0"/>
              <a:t>a</a:t>
            </a:r>
            <a:br>
              <a:rPr lang="en-US" dirty="0"/>
            </a:br>
            <a:r>
              <a:rPr lang="en-US" dirty="0"/>
              <a:t>l</a:t>
            </a:r>
          </a:p>
        </p:txBody>
      </p:sp>
      <p:sp>
        <p:nvSpPr>
          <p:cNvPr id="3" name="Content Placeholder 2">
            <a:extLst>
              <a:ext uri="{FF2B5EF4-FFF2-40B4-BE49-F238E27FC236}">
                <a16:creationId xmlns:a16="http://schemas.microsoft.com/office/drawing/2014/main" id="{83815F5D-7998-4C47-AA6B-0C184654F494}"/>
              </a:ext>
            </a:extLst>
          </p:cNvPr>
          <p:cNvSpPr>
            <a:spLocks noGrp="1"/>
          </p:cNvSpPr>
          <p:nvPr>
            <p:ph idx="1"/>
          </p:nvPr>
        </p:nvSpPr>
        <p:spPr>
          <a:xfrm>
            <a:off x="2697520" y="5226011"/>
            <a:ext cx="6796959" cy="1030889"/>
          </a:xfrm>
        </p:spPr>
        <p:txBody>
          <a:bodyPr>
            <a:normAutofit/>
          </a:bodyPr>
          <a:lstStyle/>
          <a:p>
            <a:pPr marL="0" indent="0" algn="ctr">
              <a:buNone/>
            </a:pPr>
            <a:r>
              <a:rPr lang="en-US" dirty="0"/>
              <a:t>Sustainability, Economic, Human Health</a:t>
            </a:r>
          </a:p>
        </p:txBody>
      </p:sp>
      <p:pic>
        <p:nvPicPr>
          <p:cNvPr id="5" name="Picture 4">
            <a:extLst>
              <a:ext uri="{FF2B5EF4-FFF2-40B4-BE49-F238E27FC236}">
                <a16:creationId xmlns:a16="http://schemas.microsoft.com/office/drawing/2014/main" id="{DA263C45-4684-4508-9E22-29A884846D46}"/>
              </a:ext>
            </a:extLst>
          </p:cNvPr>
          <p:cNvPicPr>
            <a:picLocks noChangeAspect="1"/>
          </p:cNvPicPr>
          <p:nvPr/>
        </p:nvPicPr>
        <p:blipFill>
          <a:blip r:embed="rId3"/>
          <a:stretch>
            <a:fillRect/>
          </a:stretch>
        </p:blipFill>
        <p:spPr>
          <a:xfrm>
            <a:off x="1978425" y="284113"/>
            <a:ext cx="8235149" cy="4869776"/>
          </a:xfrm>
          <a:prstGeom prst="rect">
            <a:avLst/>
          </a:prstGeom>
        </p:spPr>
      </p:pic>
      <p:sp>
        <p:nvSpPr>
          <p:cNvPr id="6" name="TextBox 5">
            <a:extLst>
              <a:ext uri="{FF2B5EF4-FFF2-40B4-BE49-F238E27FC236}">
                <a16:creationId xmlns:a16="http://schemas.microsoft.com/office/drawing/2014/main" id="{147D26E3-EF29-49B1-8984-6009EABF6E0B}"/>
              </a:ext>
            </a:extLst>
          </p:cNvPr>
          <p:cNvSpPr txBox="1"/>
          <p:nvPr/>
        </p:nvSpPr>
        <p:spPr>
          <a:xfrm>
            <a:off x="422548" y="6511079"/>
            <a:ext cx="10660531" cy="276999"/>
          </a:xfrm>
          <a:prstGeom prst="rect">
            <a:avLst/>
          </a:prstGeom>
          <a:noFill/>
        </p:spPr>
        <p:txBody>
          <a:bodyPr wrap="square" rtlCol="0">
            <a:spAutoFit/>
          </a:bodyPr>
          <a:lstStyle/>
          <a:p>
            <a:r>
              <a:rPr lang="en-US" sz="1200" dirty="0"/>
              <a:t>https://extensionpublications.unl.edu/assets/pdf/ec2008.pdf</a:t>
            </a:r>
          </a:p>
        </p:txBody>
      </p:sp>
    </p:spTree>
    <p:extLst>
      <p:ext uri="{BB962C8B-B14F-4D97-AF65-F5344CB8AC3E}">
        <p14:creationId xmlns:p14="http://schemas.microsoft.com/office/powerpoint/2010/main" val="617713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5B2A6-9DC1-42C6-8A10-8A03ADCAC4FC}"/>
              </a:ext>
            </a:extLst>
          </p:cNvPr>
          <p:cNvSpPr>
            <a:spLocks noGrp="1"/>
          </p:cNvSpPr>
          <p:nvPr>
            <p:ph type="title"/>
          </p:nvPr>
        </p:nvSpPr>
        <p:spPr>
          <a:xfrm>
            <a:off x="647700" y="685800"/>
            <a:ext cx="4124325" cy="1371600"/>
          </a:xfrm>
        </p:spPr>
        <p:txBody>
          <a:bodyPr anchor="b">
            <a:normAutofit/>
          </a:bodyPr>
          <a:lstStyle/>
          <a:p>
            <a:r>
              <a:rPr lang="en-US" dirty="0"/>
              <a:t>How does Precision Ag Help?</a:t>
            </a:r>
          </a:p>
        </p:txBody>
      </p:sp>
      <p:sp>
        <p:nvSpPr>
          <p:cNvPr id="3" name="Content Placeholder 2">
            <a:extLst>
              <a:ext uri="{FF2B5EF4-FFF2-40B4-BE49-F238E27FC236}">
                <a16:creationId xmlns:a16="http://schemas.microsoft.com/office/drawing/2014/main" id="{59737B8C-2F1C-4B09-8179-8B1062632565}"/>
              </a:ext>
            </a:extLst>
          </p:cNvPr>
          <p:cNvSpPr>
            <a:spLocks noGrp="1"/>
          </p:cNvSpPr>
          <p:nvPr>
            <p:ph type="body" sz="half" idx="2"/>
          </p:nvPr>
        </p:nvSpPr>
        <p:spPr>
          <a:xfrm>
            <a:off x="647700" y="2057400"/>
            <a:ext cx="4124325" cy="3657600"/>
          </a:xfrm>
          <a:noFill/>
        </p:spPr>
        <p:txBody>
          <a:bodyPr>
            <a:normAutofit/>
          </a:bodyPr>
          <a:lstStyle/>
          <a:p>
            <a:pPr marL="342900" indent="-342900">
              <a:buFont typeface="Arial" panose="020B0604020202020204" pitchFamily="34" charset="0"/>
              <a:buChar char="•"/>
            </a:pPr>
            <a:r>
              <a:rPr lang="en-US" sz="2000" dirty="0"/>
              <a:t>Technology reveals </a:t>
            </a:r>
            <a:r>
              <a:rPr lang="en-US" sz="2000" dirty="0">
                <a:solidFill>
                  <a:srgbClr val="FF0000"/>
                </a:solidFill>
              </a:rPr>
              <a:t>V</a:t>
            </a:r>
            <a:r>
              <a:rPr lang="en-US" sz="2000" dirty="0">
                <a:solidFill>
                  <a:schemeClr val="accent6"/>
                </a:solidFill>
              </a:rPr>
              <a:t>a</a:t>
            </a:r>
            <a:r>
              <a:rPr lang="en-US" sz="2000" dirty="0">
                <a:solidFill>
                  <a:srgbClr val="FF0000"/>
                </a:solidFill>
              </a:rPr>
              <a:t>r</a:t>
            </a:r>
            <a:r>
              <a:rPr lang="en-US" sz="2000" dirty="0">
                <a:solidFill>
                  <a:schemeClr val="accent1"/>
                </a:solidFill>
              </a:rPr>
              <a:t>i</a:t>
            </a:r>
            <a:r>
              <a:rPr lang="en-US" sz="2000" dirty="0">
                <a:solidFill>
                  <a:srgbClr val="FF0000"/>
                </a:solidFill>
              </a:rPr>
              <a:t>a</a:t>
            </a:r>
            <a:r>
              <a:rPr lang="en-US" sz="2000" dirty="0">
                <a:solidFill>
                  <a:srgbClr val="7030A0"/>
                </a:solidFill>
              </a:rPr>
              <a:t>b</a:t>
            </a:r>
            <a:r>
              <a:rPr lang="en-US" sz="2000" dirty="0">
                <a:solidFill>
                  <a:srgbClr val="FF0000"/>
                </a:solidFill>
              </a:rPr>
              <a:t>i</a:t>
            </a:r>
            <a:r>
              <a:rPr lang="en-US" sz="2000" dirty="0">
                <a:solidFill>
                  <a:schemeClr val="accent2"/>
                </a:solidFill>
              </a:rPr>
              <a:t>l</a:t>
            </a:r>
            <a:r>
              <a:rPr lang="en-US" sz="2000" dirty="0">
                <a:solidFill>
                  <a:srgbClr val="FF0000"/>
                </a:solidFill>
              </a:rPr>
              <a:t>i</a:t>
            </a:r>
            <a:r>
              <a:rPr lang="en-US" sz="2000" dirty="0">
                <a:solidFill>
                  <a:srgbClr val="00B0F0"/>
                </a:solidFill>
              </a:rPr>
              <a:t>t</a:t>
            </a:r>
            <a:r>
              <a:rPr lang="en-US" sz="2000" dirty="0">
                <a:solidFill>
                  <a:srgbClr val="FF0000"/>
                </a:solidFill>
              </a:rPr>
              <a:t>y</a:t>
            </a:r>
            <a:endParaRPr lang="en-US" sz="2000" dirty="0"/>
          </a:p>
          <a:p>
            <a:pPr marL="800100" lvl="1" indent="-342900">
              <a:buFont typeface="Arial" panose="020B0604020202020204" pitchFamily="34" charset="0"/>
              <a:buChar char="•"/>
            </a:pPr>
            <a:r>
              <a:rPr lang="en-US" sz="2000" dirty="0">
                <a:solidFill>
                  <a:srgbClr val="BC1E3E"/>
                </a:solidFill>
              </a:rPr>
              <a:t>Differences</a:t>
            </a:r>
          </a:p>
          <a:p>
            <a:pPr marL="342900" indent="-342900">
              <a:buFont typeface="Arial" panose="020B0604020202020204" pitchFamily="34" charset="0"/>
              <a:buChar char="•"/>
            </a:pPr>
            <a:r>
              <a:rPr lang="en-US" sz="2000" dirty="0"/>
              <a:t>Managers interpret information </a:t>
            </a:r>
          </a:p>
          <a:p>
            <a:pPr marL="342900" indent="-342900">
              <a:buFont typeface="Arial" panose="020B0604020202020204" pitchFamily="34" charset="0"/>
              <a:buChar char="•"/>
            </a:pPr>
            <a:r>
              <a:rPr lang="en-US" sz="2000" dirty="0"/>
              <a:t>Managers make intentional management decisions for specific areas of the field or herd</a:t>
            </a:r>
          </a:p>
          <a:p>
            <a:pPr marL="800100" lvl="1" indent="-342900">
              <a:buFont typeface="Arial" panose="020B0604020202020204" pitchFamily="34" charset="0"/>
              <a:buChar char="•"/>
            </a:pPr>
            <a:r>
              <a:rPr lang="en-US" sz="2000" dirty="0">
                <a:solidFill>
                  <a:srgbClr val="BC1E3E"/>
                </a:solidFill>
              </a:rPr>
              <a:t>Put fewer inputs in less productive areas of the field and vice versa</a:t>
            </a:r>
          </a:p>
          <a:p>
            <a:pPr lvl="1"/>
            <a:endParaRPr lang="en-US" sz="1600" dirty="0">
              <a:solidFill>
                <a:srgbClr val="BC1E3E"/>
              </a:solidFill>
            </a:endParaRPr>
          </a:p>
          <a:p>
            <a:pPr lvl="1"/>
            <a:endParaRPr lang="en-US" sz="1600" dirty="0">
              <a:solidFill>
                <a:srgbClr val="BC1E3E"/>
              </a:solidFill>
            </a:endParaRPr>
          </a:p>
        </p:txBody>
      </p:sp>
      <p:sp>
        <p:nvSpPr>
          <p:cNvPr id="5" name="TextBox 4">
            <a:extLst>
              <a:ext uri="{FF2B5EF4-FFF2-40B4-BE49-F238E27FC236}">
                <a16:creationId xmlns:a16="http://schemas.microsoft.com/office/drawing/2014/main" id="{FDD96CB1-5362-4121-BB92-28269D8C7A27}"/>
              </a:ext>
            </a:extLst>
          </p:cNvPr>
          <p:cNvSpPr txBox="1"/>
          <p:nvPr/>
        </p:nvSpPr>
        <p:spPr>
          <a:xfrm>
            <a:off x="502920" y="6507480"/>
            <a:ext cx="7498080" cy="430887"/>
          </a:xfrm>
          <a:prstGeom prst="rect">
            <a:avLst/>
          </a:prstGeom>
          <a:noFill/>
        </p:spPr>
        <p:txBody>
          <a:bodyPr wrap="square" rtlCol="0">
            <a:spAutoFit/>
          </a:bodyPr>
          <a:lstStyle/>
          <a:p>
            <a:r>
              <a:rPr lang="en-US" sz="1100" dirty="0"/>
              <a:t>Photo courtesy of Microsoft Stock Images</a:t>
            </a:r>
          </a:p>
          <a:p>
            <a:endParaRPr lang="en-US" sz="1100" dirty="0"/>
          </a:p>
        </p:txBody>
      </p:sp>
      <p:graphicFrame>
        <p:nvGraphicFramePr>
          <p:cNvPr id="7" name="Diagram 6">
            <a:extLst>
              <a:ext uri="{FF2B5EF4-FFF2-40B4-BE49-F238E27FC236}">
                <a16:creationId xmlns:a16="http://schemas.microsoft.com/office/drawing/2014/main" id="{8847CEDD-CFE8-4EA0-8883-7F1755CAC2A6}"/>
              </a:ext>
            </a:extLst>
          </p:cNvPr>
          <p:cNvGraphicFramePr/>
          <p:nvPr>
            <p:extLst>
              <p:ext uri="{D42A27DB-BD31-4B8C-83A1-F6EECF244321}">
                <p14:modId xmlns:p14="http://schemas.microsoft.com/office/powerpoint/2010/main" val="3067256562"/>
              </p:ext>
            </p:extLst>
          </p:nvPr>
        </p:nvGraphicFramePr>
        <p:xfrm>
          <a:off x="5612475" y="1230224"/>
          <a:ext cx="5294775"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3857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DDC77-1C95-42DA-B93F-9A5F990C3349}"/>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04A46047-E39B-4EEF-9F55-C35123CF27BF}"/>
              </a:ext>
            </a:extLst>
          </p:cNvPr>
          <p:cNvSpPr>
            <a:spLocks noGrp="1"/>
          </p:cNvSpPr>
          <p:nvPr>
            <p:ph idx="1"/>
          </p:nvPr>
        </p:nvSpPr>
        <p:spPr>
          <a:xfrm>
            <a:off x="647700" y="2162014"/>
            <a:ext cx="5183323" cy="3552986"/>
          </a:xfrm>
        </p:spPr>
        <p:txBody>
          <a:bodyPr/>
          <a:lstStyle/>
          <a:p>
            <a:r>
              <a:rPr lang="en-US" dirty="0"/>
              <a:t>Soil Variability</a:t>
            </a:r>
          </a:p>
          <a:p>
            <a:pPr lvl="1"/>
            <a:r>
              <a:rPr lang="en-US" dirty="0"/>
              <a:t>Grid Sampling</a:t>
            </a:r>
          </a:p>
          <a:p>
            <a:pPr lvl="2"/>
            <a:r>
              <a:rPr lang="en-US" dirty="0"/>
              <a:t>Represent different soil types in one field</a:t>
            </a:r>
          </a:p>
        </p:txBody>
      </p:sp>
      <p:pic>
        <p:nvPicPr>
          <p:cNvPr id="7" name="Picture 6" descr="Rolls of haybale">
            <a:extLst>
              <a:ext uri="{FF2B5EF4-FFF2-40B4-BE49-F238E27FC236}">
                <a16:creationId xmlns:a16="http://schemas.microsoft.com/office/drawing/2014/main" id="{6F3D128F-B684-4445-926C-E92EE355730D}"/>
              </a:ext>
            </a:extLst>
          </p:cNvPr>
          <p:cNvPicPr>
            <a:picLocks noChangeAspect="1"/>
          </p:cNvPicPr>
          <p:nvPr/>
        </p:nvPicPr>
        <p:blipFill>
          <a:blip r:embed="rId3"/>
          <a:stretch>
            <a:fillRect/>
          </a:stretch>
        </p:blipFill>
        <p:spPr>
          <a:xfrm>
            <a:off x="6613451" y="1928318"/>
            <a:ext cx="4518785" cy="3017020"/>
          </a:xfrm>
          <a:prstGeom prst="rect">
            <a:avLst/>
          </a:prstGeom>
        </p:spPr>
      </p:pic>
      <p:sp>
        <p:nvSpPr>
          <p:cNvPr id="4" name="TextBox 3">
            <a:extLst>
              <a:ext uri="{FF2B5EF4-FFF2-40B4-BE49-F238E27FC236}">
                <a16:creationId xmlns:a16="http://schemas.microsoft.com/office/drawing/2014/main" id="{B1708C63-1579-41A0-A9B9-563295144549}"/>
              </a:ext>
            </a:extLst>
          </p:cNvPr>
          <p:cNvSpPr txBox="1"/>
          <p:nvPr/>
        </p:nvSpPr>
        <p:spPr>
          <a:xfrm>
            <a:off x="399495" y="6542843"/>
            <a:ext cx="8939814" cy="261610"/>
          </a:xfrm>
          <a:prstGeom prst="rect">
            <a:avLst/>
          </a:prstGeom>
          <a:noFill/>
        </p:spPr>
        <p:txBody>
          <a:bodyPr wrap="square" rtlCol="0">
            <a:spAutoFit/>
          </a:bodyPr>
          <a:lstStyle/>
          <a:p>
            <a:r>
              <a:rPr lang="en-US" sz="1100" dirty="0"/>
              <a:t>Photo courtesy of Microsoft Stock Images</a:t>
            </a:r>
          </a:p>
        </p:txBody>
      </p:sp>
    </p:spTree>
    <p:extLst>
      <p:ext uri="{BB962C8B-B14F-4D97-AF65-F5344CB8AC3E}">
        <p14:creationId xmlns:p14="http://schemas.microsoft.com/office/powerpoint/2010/main" val="4274149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283D8-AF58-4A65-8109-A4E9B0C04AB8}"/>
              </a:ext>
            </a:extLst>
          </p:cNvPr>
          <p:cNvSpPr>
            <a:spLocks noGrp="1"/>
          </p:cNvSpPr>
          <p:nvPr>
            <p:ph type="title"/>
          </p:nvPr>
        </p:nvSpPr>
        <p:spPr/>
        <p:txBody>
          <a:bodyPr/>
          <a:lstStyle/>
          <a:p>
            <a:r>
              <a:rPr lang="en-US" dirty="0"/>
              <a:t>Yield Map</a:t>
            </a:r>
          </a:p>
        </p:txBody>
      </p:sp>
      <p:pic>
        <p:nvPicPr>
          <p:cNvPr id="4" name="Google Shape;129;p24" descr="https://lh3.googleusercontent.com/co03hzqou9iB2BWV0DNgPVxZZxc-S5fr-ANocAYhAedHhpKAFXsDZNOcLJeGFNaSa8XRcC_aI3R7JK3LzrDpkd5tRKpSLZ9EU1POJ7974ABZw7V7q5bq7_bMo3-Nu9Tcv6HQ6JKm4GtO7Ois">
            <a:extLst>
              <a:ext uri="{FF2B5EF4-FFF2-40B4-BE49-F238E27FC236}">
                <a16:creationId xmlns:a16="http://schemas.microsoft.com/office/drawing/2014/main" id="{5BAB39DF-D529-4B3E-806F-30EC72B5283F}"/>
              </a:ext>
            </a:extLst>
          </p:cNvPr>
          <p:cNvPicPr preferRelativeResize="0">
            <a:picLocks noGrp="1"/>
          </p:cNvPicPr>
          <p:nvPr>
            <p:ph idx="1"/>
          </p:nvPr>
        </p:nvPicPr>
        <p:blipFill rotWithShape="1">
          <a:blip r:embed="rId3">
            <a:alphaModFix/>
          </a:blip>
          <a:srcRect/>
          <a:stretch/>
        </p:blipFill>
        <p:spPr>
          <a:xfrm>
            <a:off x="3969993" y="685800"/>
            <a:ext cx="7383807" cy="4568234"/>
          </a:xfrm>
          <a:prstGeom prst="rect">
            <a:avLst/>
          </a:prstGeom>
          <a:noFill/>
          <a:ln>
            <a:noFill/>
          </a:ln>
        </p:spPr>
      </p:pic>
      <p:sp>
        <p:nvSpPr>
          <p:cNvPr id="5" name="TextBox 4">
            <a:extLst>
              <a:ext uri="{FF2B5EF4-FFF2-40B4-BE49-F238E27FC236}">
                <a16:creationId xmlns:a16="http://schemas.microsoft.com/office/drawing/2014/main" id="{BE74E2B0-3879-4E83-9C32-41CD3DF5924F}"/>
              </a:ext>
            </a:extLst>
          </p:cNvPr>
          <p:cNvSpPr txBox="1"/>
          <p:nvPr/>
        </p:nvSpPr>
        <p:spPr>
          <a:xfrm>
            <a:off x="510363" y="1935126"/>
            <a:ext cx="3221665" cy="3139321"/>
          </a:xfrm>
          <a:prstGeom prst="rect">
            <a:avLst/>
          </a:prstGeom>
          <a:noFill/>
        </p:spPr>
        <p:txBody>
          <a:bodyPr wrap="square" rtlCol="0">
            <a:spAutoFit/>
          </a:bodyPr>
          <a:lstStyle/>
          <a:p>
            <a:r>
              <a:rPr lang="en-US" dirty="0"/>
              <a:t>Dark Green—Optimum</a:t>
            </a:r>
          </a:p>
          <a:p>
            <a:endParaRPr lang="en-US" dirty="0"/>
          </a:p>
          <a:p>
            <a:r>
              <a:rPr lang="en-US" dirty="0"/>
              <a:t>Light Green—2</a:t>
            </a:r>
            <a:r>
              <a:rPr lang="en-US" baseline="30000" dirty="0"/>
              <a:t>nd</a:t>
            </a:r>
            <a:r>
              <a:rPr lang="en-US" dirty="0"/>
              <a:t> Highest</a:t>
            </a:r>
          </a:p>
          <a:p>
            <a:endParaRPr lang="en-US" dirty="0"/>
          </a:p>
          <a:p>
            <a:r>
              <a:rPr lang="en-US" dirty="0"/>
              <a:t>Yellow—3</a:t>
            </a:r>
            <a:r>
              <a:rPr lang="en-US" baseline="30000" dirty="0"/>
              <a:t>rd</a:t>
            </a:r>
            <a:r>
              <a:rPr lang="en-US" dirty="0"/>
              <a:t> Highest</a:t>
            </a:r>
          </a:p>
          <a:p>
            <a:endParaRPr lang="en-US" dirty="0"/>
          </a:p>
          <a:p>
            <a:r>
              <a:rPr lang="en-US" dirty="0"/>
              <a:t>Gold—4</a:t>
            </a:r>
            <a:r>
              <a:rPr lang="en-US" baseline="30000" dirty="0"/>
              <a:t>th</a:t>
            </a:r>
            <a:r>
              <a:rPr lang="en-US" dirty="0"/>
              <a:t> Highest</a:t>
            </a:r>
          </a:p>
          <a:p>
            <a:endParaRPr lang="en-US" dirty="0"/>
          </a:p>
          <a:p>
            <a:r>
              <a:rPr lang="en-US" dirty="0"/>
              <a:t>Orange—5</a:t>
            </a:r>
            <a:r>
              <a:rPr lang="en-US" baseline="30000" dirty="0"/>
              <a:t>th</a:t>
            </a:r>
            <a:r>
              <a:rPr lang="en-US" dirty="0"/>
              <a:t> Highest</a:t>
            </a:r>
          </a:p>
          <a:p>
            <a:endParaRPr lang="en-US" dirty="0"/>
          </a:p>
          <a:p>
            <a:r>
              <a:rPr lang="en-US" dirty="0"/>
              <a:t>Red—Lowest </a:t>
            </a:r>
          </a:p>
        </p:txBody>
      </p:sp>
      <p:sp>
        <p:nvSpPr>
          <p:cNvPr id="3" name="TextBox 2">
            <a:extLst>
              <a:ext uri="{FF2B5EF4-FFF2-40B4-BE49-F238E27FC236}">
                <a16:creationId xmlns:a16="http://schemas.microsoft.com/office/drawing/2014/main" id="{82480B88-CF79-4592-A5CE-204E70EE3B93}"/>
              </a:ext>
            </a:extLst>
          </p:cNvPr>
          <p:cNvSpPr txBox="1"/>
          <p:nvPr/>
        </p:nvSpPr>
        <p:spPr>
          <a:xfrm>
            <a:off x="355107" y="6525087"/>
            <a:ext cx="6143347" cy="261610"/>
          </a:xfrm>
          <a:prstGeom prst="rect">
            <a:avLst/>
          </a:prstGeom>
          <a:noFill/>
        </p:spPr>
        <p:txBody>
          <a:bodyPr wrap="square" rtlCol="0">
            <a:spAutoFit/>
          </a:bodyPr>
          <a:lstStyle/>
          <a:p>
            <a:r>
              <a:rPr lang="en-US" sz="1100" dirty="0"/>
              <a:t>Photo courtesy of Northeast Community College</a:t>
            </a:r>
          </a:p>
        </p:txBody>
      </p:sp>
    </p:spTree>
    <p:extLst>
      <p:ext uri="{BB962C8B-B14F-4D97-AF65-F5344CB8AC3E}">
        <p14:creationId xmlns:p14="http://schemas.microsoft.com/office/powerpoint/2010/main" val="2428568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rgbClr val="BB1E3E"/>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2D49B44-6D25-1E43-AD6F-890A426ACAA1}" vid="{2C69D36E-7607-4A4D-B844-34A8CFE1B4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5D786A45653F46B009D4656C92688B" ma:contentTypeVersion="0" ma:contentTypeDescription="Create a new document." ma:contentTypeScope="" ma:versionID="f0eddf84ff6556aebe9ce9aefdfab83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49D294-8C2C-4C0A-95BC-8B97B379C267}">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35BD7DA7-41B5-4EBA-B8BD-D446E0B4F6F5}">
  <ds:schemaRefs>
    <ds:schemaRef ds:uri="http://schemas.microsoft.com/sharepoint/v3/contenttype/forms"/>
  </ds:schemaRefs>
</ds:datastoreItem>
</file>

<file path=customXml/itemProps3.xml><?xml version="1.0" encoding="utf-8"?>
<ds:datastoreItem xmlns:ds="http://schemas.openxmlformats.org/officeDocument/2006/customXml" ds:itemID="{133B4A0D-A058-4B76-AE2D-3ABF9CE276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49340</TotalTime>
  <Words>2701</Words>
  <Application>Microsoft Office PowerPoint</Application>
  <PresentationFormat>Widescreen</PresentationFormat>
  <Paragraphs>183</Paragraphs>
  <Slides>18</Slides>
  <Notes>14</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Precision Agriculture</vt:lpstr>
      <vt:lpstr>PowerPoint Presentation</vt:lpstr>
      <vt:lpstr>What is Precision Ag?</vt:lpstr>
      <vt:lpstr>Some Examples</vt:lpstr>
      <vt:lpstr>Why does it all matter?</vt:lpstr>
      <vt:lpstr>L O C a l</vt:lpstr>
      <vt:lpstr>How does Precision Ag Help?</vt:lpstr>
      <vt:lpstr>Activity!</vt:lpstr>
      <vt:lpstr>Yield Map</vt:lpstr>
      <vt:lpstr>Corresponding Subsoil moisture Map</vt:lpstr>
      <vt:lpstr>Analyze the Maps (Mingle/Pair/Share)</vt:lpstr>
      <vt:lpstr>Compare &amp; Contrast</vt:lpstr>
      <vt:lpstr>Misconceptions &amp; Myth</vt:lpstr>
      <vt:lpstr>Some Challenges</vt:lpstr>
      <vt:lpstr>Your Return on Investment</vt:lpstr>
      <vt:lpstr>Recap</vt:lpstr>
      <vt:lpstr>THANK YOU</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Headlee</dc:creator>
  <cp:lastModifiedBy>Courtney Nelson</cp:lastModifiedBy>
  <cp:revision>31</cp:revision>
  <cp:lastPrinted>2022-04-18T20:13:50Z</cp:lastPrinted>
  <dcterms:created xsi:type="dcterms:W3CDTF">2021-06-14T16:06:31Z</dcterms:created>
  <dcterms:modified xsi:type="dcterms:W3CDTF">2023-05-26T14:02:48Z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0x0101005D5D786A45653F46B009D4656C92688B</vt:lpwstr>
  </property>
</Properties>
</file>